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7"/>
  </p:notesMasterIdLst>
  <p:sldIdLst>
    <p:sldId id="256" r:id="rId2"/>
    <p:sldId id="257" r:id="rId3"/>
    <p:sldId id="261" r:id="rId4"/>
    <p:sldId id="312" r:id="rId5"/>
    <p:sldId id="259" r:id="rId6"/>
    <p:sldId id="309" r:id="rId7"/>
    <p:sldId id="305" r:id="rId8"/>
    <p:sldId id="267" r:id="rId9"/>
    <p:sldId id="272" r:id="rId10"/>
    <p:sldId id="268" r:id="rId11"/>
    <p:sldId id="269" r:id="rId12"/>
    <p:sldId id="310" r:id="rId13"/>
    <p:sldId id="265" r:id="rId14"/>
    <p:sldId id="301" r:id="rId15"/>
    <p:sldId id="277" r:id="rId16"/>
    <p:sldId id="303" r:id="rId17"/>
    <p:sldId id="299" r:id="rId18"/>
    <p:sldId id="306" r:id="rId19"/>
    <p:sldId id="307" r:id="rId20"/>
    <p:sldId id="300" r:id="rId21"/>
    <p:sldId id="302" r:id="rId22"/>
    <p:sldId id="260" r:id="rId23"/>
    <p:sldId id="304" r:id="rId24"/>
    <p:sldId id="281" r:id="rId25"/>
    <p:sldId id="283" r:id="rId26"/>
    <p:sldId id="288" r:id="rId27"/>
    <p:sldId id="295" r:id="rId28"/>
    <p:sldId id="296" r:id="rId29"/>
    <p:sldId id="266" r:id="rId30"/>
    <p:sldId id="279" r:id="rId31"/>
    <p:sldId id="308" r:id="rId32"/>
    <p:sldId id="311" r:id="rId33"/>
    <p:sldId id="313" r:id="rId34"/>
    <p:sldId id="314" r:id="rId35"/>
    <p:sldId id="31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A7C5"/>
    <a:srgbClr val="A2C7F5"/>
    <a:srgbClr val="96B9E3"/>
    <a:srgbClr val="93AED0"/>
    <a:srgbClr val="8BC4FE"/>
    <a:srgbClr val="89C1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94B54-D0D4-429B-9574-423A6588A5F6}" v="8338" dt="2024-07-17T12:51:42.178"/>
    <p1510:client id="{490A3155-4819-444B-8DC9-FA9C7C21DEE3}" v="38" dt="2024-07-17T12:52:30.12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9"/>
  </p:normalViewPr>
  <p:slideViewPr>
    <p:cSldViewPr snapToGrid="0">
      <p:cViewPr varScale="1">
        <p:scale>
          <a:sx n="104" d="100"/>
          <a:sy n="104"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CDB96E-5687-4AB5-BF1D-0DBFAF9F4492}"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AB92D4-CE23-4AD6-9386-EB169AB4F5A0}">
      <dgm:prSet/>
      <dgm:spPr/>
      <dgm:t>
        <a:bodyPr/>
        <a:lstStyle/>
        <a:p>
          <a:pPr>
            <a:lnSpc>
              <a:spcPct val="100000"/>
            </a:lnSpc>
            <a:defRPr cap="all"/>
          </a:pPr>
          <a:r>
            <a:rPr lang="en-US" dirty="0">
              <a:latin typeface="+mn-lt"/>
            </a:rPr>
            <a:t>Nils </a:t>
          </a:r>
          <a:r>
            <a:rPr lang="en-US" dirty="0" err="1">
              <a:latin typeface="+mn-lt"/>
            </a:rPr>
            <a:t>Ayral</a:t>
          </a:r>
          <a:r>
            <a:rPr lang="en-US" dirty="0">
              <a:latin typeface="+mn-lt"/>
            </a:rPr>
            <a:t> </a:t>
          </a:r>
          <a:br>
            <a:rPr lang="en-US" dirty="0">
              <a:latin typeface="+mn-lt"/>
            </a:rPr>
          </a:br>
          <a:r>
            <a:rPr lang="en-US" dirty="0">
              <a:latin typeface="+mn-lt"/>
            </a:rPr>
            <a:t> Data Scientist</a:t>
          </a:r>
        </a:p>
        <a:p>
          <a:pPr>
            <a:lnSpc>
              <a:spcPct val="100000"/>
            </a:lnSpc>
            <a:defRPr cap="all"/>
          </a:pPr>
          <a:endParaRPr lang="en-US" dirty="0">
            <a:latin typeface="+mn-lt"/>
          </a:endParaRPr>
        </a:p>
      </dgm:t>
    </dgm:pt>
    <dgm:pt modelId="{60F47198-F632-4FF8-9DC3-32C84E78C1FC}" type="parTrans" cxnId="{EDFF4DC5-D6DD-422F-83DC-495B7DB45D09}">
      <dgm:prSet/>
      <dgm:spPr/>
      <dgm:t>
        <a:bodyPr/>
        <a:lstStyle/>
        <a:p>
          <a:endParaRPr lang="en-US"/>
        </a:p>
      </dgm:t>
    </dgm:pt>
    <dgm:pt modelId="{20EB7D84-CB8A-466A-8FB3-854C193B6788}" type="sibTrans" cxnId="{EDFF4DC5-D6DD-422F-83DC-495B7DB45D09}">
      <dgm:prSet/>
      <dgm:spPr/>
      <dgm:t>
        <a:bodyPr/>
        <a:lstStyle/>
        <a:p>
          <a:endParaRPr lang="en-US"/>
        </a:p>
      </dgm:t>
    </dgm:pt>
    <dgm:pt modelId="{570D7051-C7C1-485C-8685-9AE6A1D07B88}">
      <dgm:prSet/>
      <dgm:spPr/>
      <dgm:t>
        <a:bodyPr/>
        <a:lstStyle/>
        <a:p>
          <a:pPr>
            <a:lnSpc>
              <a:spcPct val="100000"/>
            </a:lnSpc>
            <a:defRPr cap="all"/>
          </a:pPr>
          <a:r>
            <a:rPr lang="en-US" dirty="0">
              <a:latin typeface="+mn-lt"/>
            </a:rPr>
            <a:t>Michael </a:t>
          </a:r>
          <a:r>
            <a:rPr lang="en-US" dirty="0" err="1">
              <a:latin typeface="+mn-lt"/>
            </a:rPr>
            <a:t>Kampmann</a:t>
          </a:r>
          <a:br>
            <a:rPr lang="en-US" dirty="0">
              <a:latin typeface="+mn-lt"/>
            </a:rPr>
          </a:br>
          <a:r>
            <a:rPr lang="en-US" dirty="0">
              <a:latin typeface="+mn-lt"/>
            </a:rPr>
            <a:t> Data Analyst Consultant</a:t>
          </a:r>
        </a:p>
        <a:p>
          <a:pPr>
            <a:lnSpc>
              <a:spcPct val="100000"/>
            </a:lnSpc>
            <a:defRPr cap="all"/>
          </a:pPr>
          <a:endParaRPr lang="en-US" dirty="0">
            <a:latin typeface="+mn-lt"/>
          </a:endParaRPr>
        </a:p>
      </dgm:t>
    </dgm:pt>
    <dgm:pt modelId="{863F3CB5-491B-4253-B4B6-27B6C0369D21}" type="sibTrans" cxnId="{43782F27-4FB2-42A0-A490-47867E75A37A}">
      <dgm:prSet/>
      <dgm:spPr/>
      <dgm:t>
        <a:bodyPr/>
        <a:lstStyle/>
        <a:p>
          <a:endParaRPr lang="en-US"/>
        </a:p>
      </dgm:t>
    </dgm:pt>
    <dgm:pt modelId="{3A0769CC-778F-460E-A4E3-40FC3B4572BE}" type="parTrans" cxnId="{43782F27-4FB2-42A0-A490-47867E75A37A}">
      <dgm:prSet/>
      <dgm:spPr/>
      <dgm:t>
        <a:bodyPr/>
        <a:lstStyle/>
        <a:p>
          <a:endParaRPr lang="en-US"/>
        </a:p>
      </dgm:t>
    </dgm:pt>
    <dgm:pt modelId="{280B8D92-7D7A-4419-BB8C-407ECDD85062}" type="pres">
      <dgm:prSet presAssocID="{2ECDB96E-5687-4AB5-BF1D-0DBFAF9F4492}" presName="root" presStyleCnt="0">
        <dgm:presLayoutVars>
          <dgm:dir/>
          <dgm:resizeHandles val="exact"/>
        </dgm:presLayoutVars>
      </dgm:prSet>
      <dgm:spPr/>
    </dgm:pt>
    <dgm:pt modelId="{E338CA9F-2CC6-4719-ACEC-937F194FEAAA}" type="pres">
      <dgm:prSet presAssocID="{87AB92D4-CE23-4AD6-9386-EB169AB4F5A0}" presName="compNode" presStyleCnt="0"/>
      <dgm:spPr/>
    </dgm:pt>
    <dgm:pt modelId="{CE13DD47-37BF-42AC-8EED-758120125484}" type="pres">
      <dgm:prSet presAssocID="{87AB92D4-CE23-4AD6-9386-EB169AB4F5A0}" presName="iconBgRect" presStyleLbl="bgShp" presStyleIdx="0" presStyleCnt="2"/>
      <dgm:spPr/>
    </dgm:pt>
    <dgm:pt modelId="{703AF393-6C63-48BF-839A-A8E934468080}" type="pres">
      <dgm:prSet presAssocID="{87AB92D4-CE23-4AD6-9386-EB169AB4F5A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DCA47AD7-00E2-4B96-A732-906F7503EC1F}" type="pres">
      <dgm:prSet presAssocID="{87AB92D4-CE23-4AD6-9386-EB169AB4F5A0}" presName="spaceRect" presStyleCnt="0"/>
      <dgm:spPr/>
    </dgm:pt>
    <dgm:pt modelId="{6C27A562-0B12-4AEA-8C36-B985C0EA9C1C}" type="pres">
      <dgm:prSet presAssocID="{87AB92D4-CE23-4AD6-9386-EB169AB4F5A0}" presName="textRect" presStyleLbl="revTx" presStyleIdx="0" presStyleCnt="2" custScaleY="134325">
        <dgm:presLayoutVars>
          <dgm:chMax val="1"/>
          <dgm:chPref val="1"/>
        </dgm:presLayoutVars>
      </dgm:prSet>
      <dgm:spPr/>
    </dgm:pt>
    <dgm:pt modelId="{25245B2E-16FF-4D34-89DB-5480D7DA0C2F}" type="pres">
      <dgm:prSet presAssocID="{20EB7D84-CB8A-466A-8FB3-854C193B6788}" presName="sibTrans" presStyleCnt="0"/>
      <dgm:spPr/>
    </dgm:pt>
    <dgm:pt modelId="{73E863B7-6F66-4842-9020-CE7E2BCF0582}" type="pres">
      <dgm:prSet presAssocID="{570D7051-C7C1-485C-8685-9AE6A1D07B88}" presName="compNode" presStyleCnt="0"/>
      <dgm:spPr/>
    </dgm:pt>
    <dgm:pt modelId="{7C1D5206-392F-4CE4-A450-6512E83AF3BE}" type="pres">
      <dgm:prSet presAssocID="{570D7051-C7C1-485C-8685-9AE6A1D07B88}" presName="iconBgRect" presStyleLbl="bgShp" presStyleIdx="1" presStyleCnt="2"/>
      <dgm:spPr/>
    </dgm:pt>
    <dgm:pt modelId="{1AEDAC15-50E1-4345-B971-44A6111B10D0}" type="pres">
      <dgm:prSet presAssocID="{570D7051-C7C1-485C-8685-9AE6A1D07B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1BD41A5A-DE3B-4D1C-A758-E97E7DF64F0B}" type="pres">
      <dgm:prSet presAssocID="{570D7051-C7C1-485C-8685-9AE6A1D07B88}" presName="spaceRect" presStyleCnt="0"/>
      <dgm:spPr/>
    </dgm:pt>
    <dgm:pt modelId="{D3FB0342-4171-4005-8843-4D6982B06590}" type="pres">
      <dgm:prSet presAssocID="{570D7051-C7C1-485C-8685-9AE6A1D07B88}" presName="textRect" presStyleLbl="revTx" presStyleIdx="1" presStyleCnt="2" custLinFactNeighborX="1187" custLinFactNeighborY="-27281">
        <dgm:presLayoutVars>
          <dgm:chMax val="1"/>
          <dgm:chPref val="1"/>
        </dgm:presLayoutVars>
      </dgm:prSet>
      <dgm:spPr/>
    </dgm:pt>
  </dgm:ptLst>
  <dgm:cxnLst>
    <dgm:cxn modelId="{43782F27-4FB2-42A0-A490-47867E75A37A}" srcId="{2ECDB96E-5687-4AB5-BF1D-0DBFAF9F4492}" destId="{570D7051-C7C1-485C-8685-9AE6A1D07B88}" srcOrd="1" destOrd="0" parTransId="{3A0769CC-778F-460E-A4E3-40FC3B4572BE}" sibTransId="{863F3CB5-491B-4253-B4B6-27B6C0369D21}"/>
    <dgm:cxn modelId="{7087A041-7EE4-4D9F-A460-CD2F0AC4F2DC}" type="presOf" srcId="{87AB92D4-CE23-4AD6-9386-EB169AB4F5A0}" destId="{6C27A562-0B12-4AEA-8C36-B985C0EA9C1C}" srcOrd="0" destOrd="0" presId="urn:microsoft.com/office/officeart/2018/5/layout/IconCircleLabelList"/>
    <dgm:cxn modelId="{60547666-FF1F-4908-8A65-310044955217}" type="presOf" srcId="{570D7051-C7C1-485C-8685-9AE6A1D07B88}" destId="{D3FB0342-4171-4005-8843-4D6982B06590}" srcOrd="0" destOrd="0" presId="urn:microsoft.com/office/officeart/2018/5/layout/IconCircleLabelList"/>
    <dgm:cxn modelId="{EDFF4DC5-D6DD-422F-83DC-495B7DB45D09}" srcId="{2ECDB96E-5687-4AB5-BF1D-0DBFAF9F4492}" destId="{87AB92D4-CE23-4AD6-9386-EB169AB4F5A0}" srcOrd="0" destOrd="0" parTransId="{60F47198-F632-4FF8-9DC3-32C84E78C1FC}" sibTransId="{20EB7D84-CB8A-466A-8FB3-854C193B6788}"/>
    <dgm:cxn modelId="{EF4910C9-D469-41D3-B2CF-0CEE711E7A4D}" type="presOf" srcId="{2ECDB96E-5687-4AB5-BF1D-0DBFAF9F4492}" destId="{280B8D92-7D7A-4419-BB8C-407ECDD85062}" srcOrd="0" destOrd="0" presId="urn:microsoft.com/office/officeart/2018/5/layout/IconCircleLabelList"/>
    <dgm:cxn modelId="{89A31F99-8D8B-4CFD-AC04-80F2719431D1}" type="presParOf" srcId="{280B8D92-7D7A-4419-BB8C-407ECDD85062}" destId="{E338CA9F-2CC6-4719-ACEC-937F194FEAAA}" srcOrd="0" destOrd="0" presId="urn:microsoft.com/office/officeart/2018/5/layout/IconCircleLabelList"/>
    <dgm:cxn modelId="{BC1E9A2B-B6AC-483D-BD86-FF853F8CFC6A}" type="presParOf" srcId="{E338CA9F-2CC6-4719-ACEC-937F194FEAAA}" destId="{CE13DD47-37BF-42AC-8EED-758120125484}" srcOrd="0" destOrd="0" presId="urn:microsoft.com/office/officeart/2018/5/layout/IconCircleLabelList"/>
    <dgm:cxn modelId="{5E56FE79-3099-4407-B286-B60C9B757285}" type="presParOf" srcId="{E338CA9F-2CC6-4719-ACEC-937F194FEAAA}" destId="{703AF393-6C63-48BF-839A-A8E934468080}" srcOrd="1" destOrd="0" presId="urn:microsoft.com/office/officeart/2018/5/layout/IconCircleLabelList"/>
    <dgm:cxn modelId="{FAB3520C-2CBA-4BE6-B3DE-5EC2DD36ED2B}" type="presParOf" srcId="{E338CA9F-2CC6-4719-ACEC-937F194FEAAA}" destId="{DCA47AD7-00E2-4B96-A732-906F7503EC1F}" srcOrd="2" destOrd="0" presId="urn:microsoft.com/office/officeart/2018/5/layout/IconCircleLabelList"/>
    <dgm:cxn modelId="{616E4972-278B-495B-9951-C2AFC932641A}" type="presParOf" srcId="{E338CA9F-2CC6-4719-ACEC-937F194FEAAA}" destId="{6C27A562-0B12-4AEA-8C36-B985C0EA9C1C}" srcOrd="3" destOrd="0" presId="urn:microsoft.com/office/officeart/2018/5/layout/IconCircleLabelList"/>
    <dgm:cxn modelId="{88E25919-4B07-4CAD-B195-C97980069C11}" type="presParOf" srcId="{280B8D92-7D7A-4419-BB8C-407ECDD85062}" destId="{25245B2E-16FF-4D34-89DB-5480D7DA0C2F}" srcOrd="1" destOrd="0" presId="urn:microsoft.com/office/officeart/2018/5/layout/IconCircleLabelList"/>
    <dgm:cxn modelId="{226A8F20-0BAA-4CA8-9DEE-48D74CD2A934}" type="presParOf" srcId="{280B8D92-7D7A-4419-BB8C-407ECDD85062}" destId="{73E863B7-6F66-4842-9020-CE7E2BCF0582}" srcOrd="2" destOrd="0" presId="urn:microsoft.com/office/officeart/2018/5/layout/IconCircleLabelList"/>
    <dgm:cxn modelId="{73732DFC-B713-472C-BC9C-D67FE0734821}" type="presParOf" srcId="{73E863B7-6F66-4842-9020-CE7E2BCF0582}" destId="{7C1D5206-392F-4CE4-A450-6512E83AF3BE}" srcOrd="0" destOrd="0" presId="urn:microsoft.com/office/officeart/2018/5/layout/IconCircleLabelList"/>
    <dgm:cxn modelId="{57549246-3B2C-4D3D-BB81-CBD12025BE99}" type="presParOf" srcId="{73E863B7-6F66-4842-9020-CE7E2BCF0582}" destId="{1AEDAC15-50E1-4345-B971-44A6111B10D0}" srcOrd="1" destOrd="0" presId="urn:microsoft.com/office/officeart/2018/5/layout/IconCircleLabelList"/>
    <dgm:cxn modelId="{F1A4B38F-1CB3-4BF3-B03E-C3BAC73CBDB3}" type="presParOf" srcId="{73E863B7-6F66-4842-9020-CE7E2BCF0582}" destId="{1BD41A5A-DE3B-4D1C-A758-E97E7DF64F0B}" srcOrd="2" destOrd="0" presId="urn:microsoft.com/office/officeart/2018/5/layout/IconCircleLabelList"/>
    <dgm:cxn modelId="{F44BAE5E-37D4-46DA-AB68-725625D30A86}" type="presParOf" srcId="{73E863B7-6F66-4842-9020-CE7E2BCF0582}" destId="{D3FB0342-4171-4005-8843-4D6982B0659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011C00-9C7A-4113-B651-25902CA675A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34573E4-0E82-40F1-947F-91FF6B7E6E27}">
      <dgm:prSet/>
      <dgm:spPr/>
      <dgm:t>
        <a:bodyPr/>
        <a:lstStyle/>
        <a:p>
          <a:r>
            <a:rPr lang="de-DE" b="0" err="1">
              <a:latin typeface="+mn-lt"/>
            </a:rPr>
            <a:t>Timetables</a:t>
          </a:r>
          <a:r>
            <a:rPr lang="de-DE" b="0">
              <a:latin typeface="+mn-lt"/>
            </a:rPr>
            <a:t>:</a:t>
          </a:r>
          <a:endParaRPr lang="en-US" b="0">
            <a:latin typeface="+mn-lt"/>
          </a:endParaRPr>
        </a:p>
      </dgm:t>
    </dgm:pt>
    <dgm:pt modelId="{A67740CE-6E79-497A-AF7C-7A3097180193}" type="parTrans" cxnId="{355D3FF5-3229-4801-82DF-62C9C0479FEE}">
      <dgm:prSet/>
      <dgm:spPr/>
      <dgm:t>
        <a:bodyPr/>
        <a:lstStyle/>
        <a:p>
          <a:endParaRPr lang="en-US"/>
        </a:p>
      </dgm:t>
    </dgm:pt>
    <dgm:pt modelId="{15C6F793-BF55-45D9-85BB-B269A21B61A9}" type="sibTrans" cxnId="{355D3FF5-3229-4801-82DF-62C9C0479FEE}">
      <dgm:prSet/>
      <dgm:spPr/>
      <dgm:t>
        <a:bodyPr/>
        <a:lstStyle/>
        <a:p>
          <a:endParaRPr lang="en-US"/>
        </a:p>
      </dgm:t>
    </dgm:pt>
    <dgm:pt modelId="{29F13C0E-FAA0-4E55-8861-04CE73EFEB2B}">
      <dgm:prSet/>
      <dgm:spPr>
        <a:solidFill>
          <a:schemeClr val="bg1"/>
        </a:solidFill>
      </dgm:spPr>
      <dgm:t>
        <a:bodyPr/>
        <a:lstStyle/>
        <a:p>
          <a:pPr rtl="0"/>
          <a:r>
            <a:rPr lang="de-DE" b="0" err="1">
              <a:latin typeface="+mn-lt"/>
            </a:rPr>
            <a:t>Planned</a:t>
          </a:r>
          <a:r>
            <a:rPr lang="de-DE" b="0">
              <a:latin typeface="+mn-lt"/>
            </a:rPr>
            <a:t> /Station/Hour:</a:t>
          </a:r>
          <a:endParaRPr lang="en-US" b="0">
            <a:latin typeface="+mn-lt"/>
          </a:endParaRPr>
        </a:p>
      </dgm:t>
    </dgm:pt>
    <dgm:pt modelId="{72C556E4-CCD2-4972-8609-1483B07FB82C}" type="parTrans" cxnId="{8B1F7739-22B3-49C0-9335-922A803BC9F0}">
      <dgm:prSet/>
      <dgm:spPr/>
      <dgm:t>
        <a:bodyPr/>
        <a:lstStyle/>
        <a:p>
          <a:endParaRPr lang="en-US"/>
        </a:p>
      </dgm:t>
    </dgm:pt>
    <dgm:pt modelId="{99FB6FD6-2F48-44C3-AA72-33DE84E52226}" type="sibTrans" cxnId="{8B1F7739-22B3-49C0-9335-922A803BC9F0}">
      <dgm:prSet/>
      <dgm:spPr/>
      <dgm:t>
        <a:bodyPr/>
        <a:lstStyle/>
        <a:p>
          <a:endParaRPr lang="en-US"/>
        </a:p>
      </dgm:t>
    </dgm:pt>
    <dgm:pt modelId="{89F99046-826A-4C04-98A1-38D42E10BAA1}">
      <dgm:prSet/>
      <dgm:spPr/>
      <dgm:t>
        <a:bodyPr/>
        <a:lstStyle/>
        <a:p>
          <a:pPr rtl="0"/>
          <a:r>
            <a:rPr lang="de-DE" b="0">
              <a:latin typeface="+mn-lt"/>
            </a:rPr>
            <a:t>ID, Arrival, Departure</a:t>
          </a:r>
        </a:p>
      </dgm:t>
    </dgm:pt>
    <dgm:pt modelId="{331B82FF-25B0-4E54-8E92-532BAA131EAB}" type="parTrans" cxnId="{BF37BEC5-B419-42EC-AFEF-D2695EBB4A26}">
      <dgm:prSet/>
      <dgm:spPr/>
      <dgm:t>
        <a:bodyPr/>
        <a:lstStyle/>
        <a:p>
          <a:endParaRPr lang="en-US"/>
        </a:p>
      </dgm:t>
    </dgm:pt>
    <dgm:pt modelId="{87D485A6-06BE-47D9-A54D-7294E48427B5}" type="sibTrans" cxnId="{BF37BEC5-B419-42EC-AFEF-D2695EBB4A26}">
      <dgm:prSet/>
      <dgm:spPr/>
      <dgm:t>
        <a:bodyPr/>
        <a:lstStyle/>
        <a:p>
          <a:endParaRPr lang="en-US"/>
        </a:p>
      </dgm:t>
    </dgm:pt>
    <dgm:pt modelId="{ACE48B39-1B7C-462D-9535-0E34D08B500E}">
      <dgm:prSet/>
      <dgm:spPr/>
      <dgm:t>
        <a:bodyPr/>
        <a:lstStyle/>
        <a:p>
          <a:r>
            <a:rPr lang="de-DE" b="0">
              <a:latin typeface="+mn-lt"/>
            </a:rPr>
            <a:t>Path</a:t>
          </a:r>
        </a:p>
      </dgm:t>
    </dgm:pt>
    <dgm:pt modelId="{9C5A0D80-2EFD-4D4C-B7A7-54CDA375F62E}" type="parTrans" cxnId="{09DD932E-4376-46DD-A9B2-8A1229B9CAFB}">
      <dgm:prSet/>
      <dgm:spPr/>
      <dgm:t>
        <a:bodyPr/>
        <a:lstStyle/>
        <a:p>
          <a:endParaRPr lang="en-US"/>
        </a:p>
      </dgm:t>
    </dgm:pt>
    <dgm:pt modelId="{921D61B3-1B07-460D-9056-54F509883C4A}" type="sibTrans" cxnId="{09DD932E-4376-46DD-A9B2-8A1229B9CAFB}">
      <dgm:prSet/>
      <dgm:spPr/>
      <dgm:t>
        <a:bodyPr/>
        <a:lstStyle/>
        <a:p>
          <a:endParaRPr lang="en-US"/>
        </a:p>
      </dgm:t>
    </dgm:pt>
    <dgm:pt modelId="{B813DAA9-F3BD-4788-AB31-D363934FF3AA}">
      <dgm:prSet/>
      <dgm:spPr/>
      <dgm:t>
        <a:bodyPr/>
        <a:lstStyle/>
        <a:p>
          <a:pPr rtl="0"/>
          <a:r>
            <a:rPr lang="de-DE" b="0">
              <a:latin typeface="+mn-lt"/>
            </a:rPr>
            <a:t>EVA-</a:t>
          </a:r>
          <a:r>
            <a:rPr lang="de-DE" b="0" err="1">
              <a:latin typeface="+mn-lt"/>
            </a:rPr>
            <a:t>Nr</a:t>
          </a:r>
          <a:endParaRPr lang="de-DE" b="0">
            <a:latin typeface="+mn-lt"/>
          </a:endParaRPr>
        </a:p>
      </dgm:t>
    </dgm:pt>
    <dgm:pt modelId="{BC8E2594-107A-417D-8387-0F10965A37F9}" type="parTrans" cxnId="{121523FF-69C3-4A19-809B-849EF0150B66}">
      <dgm:prSet/>
      <dgm:spPr/>
      <dgm:t>
        <a:bodyPr/>
        <a:lstStyle/>
        <a:p>
          <a:endParaRPr lang="en-US"/>
        </a:p>
      </dgm:t>
    </dgm:pt>
    <dgm:pt modelId="{2FF03B85-9D07-4D3F-B0ED-DF876488865C}" type="sibTrans" cxnId="{121523FF-69C3-4A19-809B-849EF0150B66}">
      <dgm:prSet/>
      <dgm:spPr/>
      <dgm:t>
        <a:bodyPr/>
        <a:lstStyle/>
        <a:p>
          <a:endParaRPr lang="en-US"/>
        </a:p>
      </dgm:t>
    </dgm:pt>
    <dgm:pt modelId="{558C8C5F-5409-4E36-AAFB-319DD25D7E11}">
      <dgm:prSet/>
      <dgm:spPr/>
      <dgm:t>
        <a:bodyPr/>
        <a:lstStyle/>
        <a:p>
          <a:r>
            <a:rPr lang="de-DE" b="0">
              <a:latin typeface="+mn-lt"/>
            </a:rPr>
            <a:t>Change /Station/AllKnown</a:t>
          </a:r>
        </a:p>
      </dgm:t>
    </dgm:pt>
    <dgm:pt modelId="{F1B53B0E-4EE9-42BD-914C-60AEEB0CCBFA}" type="parTrans" cxnId="{FE27CE22-7AC1-40B1-90E3-270419793D75}">
      <dgm:prSet/>
      <dgm:spPr/>
      <dgm:t>
        <a:bodyPr/>
        <a:lstStyle/>
        <a:p>
          <a:endParaRPr lang="en-US"/>
        </a:p>
      </dgm:t>
    </dgm:pt>
    <dgm:pt modelId="{EE7A4A19-D7AC-46F5-A432-FD5A126EC243}" type="sibTrans" cxnId="{FE27CE22-7AC1-40B1-90E3-270419793D75}">
      <dgm:prSet/>
      <dgm:spPr/>
      <dgm:t>
        <a:bodyPr/>
        <a:lstStyle/>
        <a:p>
          <a:endParaRPr lang="en-US"/>
        </a:p>
      </dgm:t>
    </dgm:pt>
    <dgm:pt modelId="{4DD71782-0E2D-4E4F-A70A-28B2345C02DD}">
      <dgm:prSet/>
      <dgm:spPr/>
      <dgm:t>
        <a:bodyPr/>
        <a:lstStyle/>
        <a:p>
          <a:r>
            <a:rPr lang="de-DE" b="0">
              <a:latin typeface="+mn-lt"/>
            </a:rPr>
            <a:t>ID, Arrival, Departure</a:t>
          </a:r>
          <a:endParaRPr lang="en-US" b="0">
            <a:latin typeface="+mn-lt"/>
          </a:endParaRPr>
        </a:p>
      </dgm:t>
    </dgm:pt>
    <dgm:pt modelId="{4B9D6512-25A3-4062-BC41-D9FFBB3CA8DD}" type="parTrans" cxnId="{CD075411-D055-4B9E-93EE-CBC5025C60F3}">
      <dgm:prSet/>
      <dgm:spPr/>
      <dgm:t>
        <a:bodyPr/>
        <a:lstStyle/>
        <a:p>
          <a:endParaRPr lang="en-US"/>
        </a:p>
      </dgm:t>
    </dgm:pt>
    <dgm:pt modelId="{C69BA216-0F75-417C-AB84-F8BD586650D8}" type="sibTrans" cxnId="{CD075411-D055-4B9E-93EE-CBC5025C60F3}">
      <dgm:prSet/>
      <dgm:spPr/>
      <dgm:t>
        <a:bodyPr/>
        <a:lstStyle/>
        <a:p>
          <a:endParaRPr lang="en-US"/>
        </a:p>
      </dgm:t>
    </dgm:pt>
    <dgm:pt modelId="{1E73EA9C-DE9C-4131-9B95-07F9059C7B9B}">
      <dgm:prSet/>
      <dgm:spPr/>
      <dgm:t>
        <a:bodyPr/>
        <a:lstStyle/>
        <a:p>
          <a:r>
            <a:rPr lang="de-DE" b="0">
              <a:latin typeface="+mn-lt"/>
            </a:rPr>
            <a:t>Change Message</a:t>
          </a:r>
        </a:p>
      </dgm:t>
    </dgm:pt>
    <dgm:pt modelId="{12DDFF74-17BC-4F92-81E4-719E52130A2C}" type="parTrans" cxnId="{400D7640-5C0B-4E12-9A24-685CEB465B2B}">
      <dgm:prSet/>
      <dgm:spPr/>
      <dgm:t>
        <a:bodyPr/>
        <a:lstStyle/>
        <a:p>
          <a:endParaRPr lang="en-US"/>
        </a:p>
      </dgm:t>
    </dgm:pt>
    <dgm:pt modelId="{BA9A7245-A386-4DCC-9A8D-3B35E3420652}" type="sibTrans" cxnId="{400D7640-5C0B-4E12-9A24-685CEB465B2B}">
      <dgm:prSet/>
      <dgm:spPr/>
      <dgm:t>
        <a:bodyPr/>
        <a:lstStyle/>
        <a:p>
          <a:endParaRPr lang="en-US"/>
        </a:p>
      </dgm:t>
    </dgm:pt>
    <dgm:pt modelId="{8F3C49C5-0978-4B95-81E5-3310BDB5393B}">
      <dgm:prSet phldr="0"/>
      <dgm:spPr/>
      <dgm:t>
        <a:bodyPr/>
        <a:lstStyle/>
        <a:p>
          <a:pPr rtl="0"/>
          <a:r>
            <a:rPr lang="de-DE" b="0" err="1">
              <a:solidFill>
                <a:schemeClr val="bg1"/>
              </a:solidFill>
              <a:latin typeface="+mn-lt"/>
              <a:cs typeface="Arial"/>
            </a:rPr>
            <a:t>StaDa</a:t>
          </a:r>
          <a:r>
            <a:rPr lang="de-DE" b="0">
              <a:solidFill>
                <a:schemeClr val="bg1"/>
              </a:solidFill>
              <a:latin typeface="+mn-lt"/>
              <a:cs typeface="Arial"/>
            </a:rPr>
            <a:t>:</a:t>
          </a:r>
          <a:endParaRPr lang="en-US" b="0">
            <a:solidFill>
              <a:schemeClr val="bg1"/>
            </a:solidFill>
            <a:latin typeface="+mn-lt"/>
            <a:cs typeface="Arial"/>
          </a:endParaRPr>
        </a:p>
      </dgm:t>
    </dgm:pt>
    <dgm:pt modelId="{C1DE607A-D595-453F-B867-477194AA0A0C}" type="parTrans" cxnId="{5BD54FD2-C7A8-4EAD-B6F9-1CC111CC32A7}">
      <dgm:prSet/>
      <dgm:spPr/>
      <dgm:t>
        <a:bodyPr/>
        <a:lstStyle/>
        <a:p>
          <a:endParaRPr lang="de-DE"/>
        </a:p>
      </dgm:t>
    </dgm:pt>
    <dgm:pt modelId="{41BA4AA9-70F0-4D57-930A-FDB1EEDDF85E}" type="sibTrans" cxnId="{5BD54FD2-C7A8-4EAD-B6F9-1CC111CC32A7}">
      <dgm:prSet/>
      <dgm:spPr/>
      <dgm:t>
        <a:bodyPr/>
        <a:lstStyle/>
        <a:p>
          <a:endParaRPr lang="de-DE"/>
        </a:p>
      </dgm:t>
    </dgm:pt>
    <dgm:pt modelId="{288E6BD0-5A4B-4893-910D-A31B37B9D53B}">
      <dgm:prSet phldr="0"/>
      <dgm:spPr/>
      <dgm:t>
        <a:bodyPr/>
        <a:lstStyle/>
        <a:p>
          <a:r>
            <a:rPr lang="de-DE" b="0">
              <a:solidFill>
                <a:srgbClr val="444444"/>
              </a:solidFill>
              <a:latin typeface="+mn-lt"/>
              <a:cs typeface="Arial"/>
            </a:rPr>
            <a:t>Location</a:t>
          </a:r>
          <a:endParaRPr lang="en-US" b="0">
            <a:solidFill>
              <a:srgbClr val="444444"/>
            </a:solidFill>
            <a:latin typeface="+mn-lt"/>
            <a:cs typeface="Arial"/>
          </a:endParaRPr>
        </a:p>
      </dgm:t>
    </dgm:pt>
    <dgm:pt modelId="{82C7BDAD-523B-4C14-9ADC-86D676B99543}" type="parTrans" cxnId="{7A08EB54-DF85-4818-B160-352FE0A35D23}">
      <dgm:prSet/>
      <dgm:spPr/>
      <dgm:t>
        <a:bodyPr/>
        <a:lstStyle/>
        <a:p>
          <a:endParaRPr lang="de-DE"/>
        </a:p>
      </dgm:t>
    </dgm:pt>
    <dgm:pt modelId="{7CEA0380-306E-4749-B03B-1127A889817A}" type="sibTrans" cxnId="{7A08EB54-DF85-4818-B160-352FE0A35D23}">
      <dgm:prSet/>
      <dgm:spPr/>
      <dgm:t>
        <a:bodyPr/>
        <a:lstStyle/>
        <a:p>
          <a:endParaRPr lang="de-DE"/>
        </a:p>
      </dgm:t>
    </dgm:pt>
    <dgm:pt modelId="{40ADE0A0-6D91-4B51-A5A0-88E1F08F3E87}">
      <dgm:prSet phldr="0"/>
      <dgm:spPr/>
      <dgm:t>
        <a:bodyPr/>
        <a:lstStyle/>
        <a:p>
          <a:r>
            <a:rPr lang="de-DE" b="0">
              <a:solidFill>
                <a:srgbClr val="444444"/>
              </a:solidFill>
              <a:latin typeface="+mn-lt"/>
              <a:cs typeface="Arial"/>
            </a:rPr>
            <a:t>EVA-</a:t>
          </a:r>
          <a:r>
            <a:rPr lang="de-DE" b="0" err="1">
              <a:solidFill>
                <a:srgbClr val="444444"/>
              </a:solidFill>
              <a:latin typeface="+mn-lt"/>
              <a:cs typeface="Arial"/>
            </a:rPr>
            <a:t>Nr</a:t>
          </a:r>
          <a:endParaRPr lang="en-US" b="0" err="1">
            <a:solidFill>
              <a:srgbClr val="444444"/>
            </a:solidFill>
            <a:latin typeface="+mn-lt"/>
            <a:cs typeface="Arial"/>
          </a:endParaRPr>
        </a:p>
      </dgm:t>
    </dgm:pt>
    <dgm:pt modelId="{8CC78AF8-5E13-43B9-81B4-0DC398117AA4}" type="parTrans" cxnId="{E3768F61-F4B3-4BF3-9FFE-8F95B005F45D}">
      <dgm:prSet/>
      <dgm:spPr/>
      <dgm:t>
        <a:bodyPr/>
        <a:lstStyle/>
        <a:p>
          <a:endParaRPr lang="de-DE"/>
        </a:p>
      </dgm:t>
    </dgm:pt>
    <dgm:pt modelId="{FA5C6001-1F5B-4BCF-83E8-ED00E8EEBF18}" type="sibTrans" cxnId="{E3768F61-F4B3-4BF3-9FFE-8F95B005F45D}">
      <dgm:prSet/>
      <dgm:spPr/>
      <dgm:t>
        <a:bodyPr/>
        <a:lstStyle/>
        <a:p>
          <a:endParaRPr lang="de-DE"/>
        </a:p>
      </dgm:t>
    </dgm:pt>
    <dgm:pt modelId="{6BE65EEF-030C-4DCC-8699-95894692736B}">
      <dgm:prSet phldr="0"/>
      <dgm:spPr/>
      <dgm:t>
        <a:bodyPr/>
        <a:lstStyle/>
        <a:p>
          <a:r>
            <a:rPr lang="de-DE" b="0" err="1">
              <a:solidFill>
                <a:srgbClr val="444444"/>
              </a:solidFill>
              <a:latin typeface="+mn-lt"/>
              <a:cs typeface="Arial"/>
            </a:rPr>
            <a:t>Category</a:t>
          </a:r>
          <a:endParaRPr lang="de-DE" b="0">
            <a:solidFill>
              <a:srgbClr val="444444"/>
            </a:solidFill>
            <a:latin typeface="+mn-lt"/>
            <a:cs typeface="Arial"/>
          </a:endParaRPr>
        </a:p>
      </dgm:t>
    </dgm:pt>
    <dgm:pt modelId="{F1571FF8-2AB7-4622-B3B1-737E23858C2C}" type="parTrans" cxnId="{608F1595-D2E4-493A-9FD8-1F805057F6DF}">
      <dgm:prSet/>
      <dgm:spPr/>
      <dgm:t>
        <a:bodyPr/>
        <a:lstStyle/>
        <a:p>
          <a:endParaRPr lang="de-DE"/>
        </a:p>
      </dgm:t>
    </dgm:pt>
    <dgm:pt modelId="{AC3A7A61-8F31-4AF0-BE72-9E45E850FD27}" type="sibTrans" cxnId="{608F1595-D2E4-493A-9FD8-1F805057F6DF}">
      <dgm:prSet/>
      <dgm:spPr/>
      <dgm:t>
        <a:bodyPr/>
        <a:lstStyle/>
        <a:p>
          <a:endParaRPr lang="de-DE"/>
        </a:p>
      </dgm:t>
    </dgm:pt>
    <dgm:pt modelId="{6C7F91E7-CE35-451E-BD1A-148204A2386B}" type="pres">
      <dgm:prSet presAssocID="{09011C00-9C7A-4113-B651-25902CA675AD}" presName="linearFlow" presStyleCnt="0">
        <dgm:presLayoutVars>
          <dgm:dir/>
          <dgm:animLvl val="lvl"/>
          <dgm:resizeHandles val="exact"/>
        </dgm:presLayoutVars>
      </dgm:prSet>
      <dgm:spPr/>
    </dgm:pt>
    <dgm:pt modelId="{9955EC44-8966-4EED-9A7A-EA637FB2C8B8}" type="pres">
      <dgm:prSet presAssocID="{8F3C49C5-0978-4B95-81E5-3310BDB5393B}" presName="composite" presStyleCnt="0"/>
      <dgm:spPr/>
    </dgm:pt>
    <dgm:pt modelId="{5B4BD96C-A9E5-404D-916D-65BB62FC5BA8}" type="pres">
      <dgm:prSet presAssocID="{8F3C49C5-0978-4B95-81E5-3310BDB5393B}" presName="parentText" presStyleLbl="alignNode1" presStyleIdx="0" presStyleCnt="2">
        <dgm:presLayoutVars>
          <dgm:chMax val="1"/>
          <dgm:bulletEnabled val="1"/>
        </dgm:presLayoutVars>
      </dgm:prSet>
      <dgm:spPr/>
    </dgm:pt>
    <dgm:pt modelId="{125CB822-410F-463E-9979-065DDF91ECE5}" type="pres">
      <dgm:prSet presAssocID="{8F3C49C5-0978-4B95-81E5-3310BDB5393B}" presName="descendantText" presStyleLbl="alignAcc1" presStyleIdx="0" presStyleCnt="2">
        <dgm:presLayoutVars>
          <dgm:bulletEnabled val="1"/>
        </dgm:presLayoutVars>
      </dgm:prSet>
      <dgm:spPr/>
    </dgm:pt>
    <dgm:pt modelId="{8723B108-3659-4847-A986-313B0D5CD752}" type="pres">
      <dgm:prSet presAssocID="{41BA4AA9-70F0-4D57-930A-FDB1EEDDF85E}" presName="sp" presStyleCnt="0"/>
      <dgm:spPr/>
    </dgm:pt>
    <dgm:pt modelId="{A5787DE3-10D0-4BA2-ABCC-B56730C91BFF}" type="pres">
      <dgm:prSet presAssocID="{A34573E4-0E82-40F1-947F-91FF6B7E6E27}" presName="composite" presStyleCnt="0"/>
      <dgm:spPr/>
    </dgm:pt>
    <dgm:pt modelId="{FE692A34-6436-4455-9026-5EABD2316C2E}" type="pres">
      <dgm:prSet presAssocID="{A34573E4-0E82-40F1-947F-91FF6B7E6E27}" presName="parentText" presStyleLbl="alignNode1" presStyleIdx="1" presStyleCnt="2">
        <dgm:presLayoutVars>
          <dgm:chMax val="1"/>
          <dgm:bulletEnabled val="1"/>
        </dgm:presLayoutVars>
      </dgm:prSet>
      <dgm:spPr/>
    </dgm:pt>
    <dgm:pt modelId="{8271199C-2C3F-4B49-8A55-13A74430E700}" type="pres">
      <dgm:prSet presAssocID="{A34573E4-0E82-40F1-947F-91FF6B7E6E27}" presName="descendantText" presStyleLbl="alignAcc1" presStyleIdx="1" presStyleCnt="2">
        <dgm:presLayoutVars>
          <dgm:bulletEnabled val="1"/>
        </dgm:presLayoutVars>
      </dgm:prSet>
      <dgm:spPr/>
    </dgm:pt>
  </dgm:ptLst>
  <dgm:cxnLst>
    <dgm:cxn modelId="{68873D09-4AA0-43EC-8F2E-41A35225D499}" type="presOf" srcId="{09011C00-9C7A-4113-B651-25902CA675AD}" destId="{6C7F91E7-CE35-451E-BD1A-148204A2386B}" srcOrd="0" destOrd="0" presId="urn:microsoft.com/office/officeart/2005/8/layout/chevron2"/>
    <dgm:cxn modelId="{A7228F0C-2017-4FE2-AAED-21CFF7A2FE16}" type="presOf" srcId="{A34573E4-0E82-40F1-947F-91FF6B7E6E27}" destId="{FE692A34-6436-4455-9026-5EABD2316C2E}" srcOrd="0" destOrd="0" presId="urn:microsoft.com/office/officeart/2005/8/layout/chevron2"/>
    <dgm:cxn modelId="{CD075411-D055-4B9E-93EE-CBC5025C60F3}" srcId="{558C8C5F-5409-4E36-AAFB-319DD25D7E11}" destId="{4DD71782-0E2D-4E4F-A70A-28B2345C02DD}" srcOrd="0" destOrd="0" parTransId="{4B9D6512-25A3-4062-BC41-D9FFBB3CA8DD}" sibTransId="{C69BA216-0F75-417C-AB84-F8BD586650D8}"/>
    <dgm:cxn modelId="{FC688B12-35B8-4AA3-B6E4-7FC746937851}" type="presOf" srcId="{4DD71782-0E2D-4E4F-A70A-28B2345C02DD}" destId="{8271199C-2C3F-4B49-8A55-13A74430E700}" srcOrd="0" destOrd="5" presId="urn:microsoft.com/office/officeart/2005/8/layout/chevron2"/>
    <dgm:cxn modelId="{F139A415-2EE9-4902-BF87-D32D88A622E7}" type="presOf" srcId="{29F13C0E-FAA0-4E55-8861-04CE73EFEB2B}" destId="{8271199C-2C3F-4B49-8A55-13A74430E700}" srcOrd="0" destOrd="0" presId="urn:microsoft.com/office/officeart/2005/8/layout/chevron2"/>
    <dgm:cxn modelId="{FE27CE22-7AC1-40B1-90E3-270419793D75}" srcId="{A34573E4-0E82-40F1-947F-91FF6B7E6E27}" destId="{558C8C5F-5409-4E36-AAFB-319DD25D7E11}" srcOrd="1" destOrd="0" parTransId="{F1B53B0E-4EE9-42BD-914C-60AEEB0CCBFA}" sibTransId="{EE7A4A19-D7AC-46F5-A432-FD5A126EC243}"/>
    <dgm:cxn modelId="{F4A5AA25-06BC-499F-A1F2-512B2372D0AF}" type="presOf" srcId="{6BE65EEF-030C-4DCC-8699-95894692736B}" destId="{125CB822-410F-463E-9979-065DDF91ECE5}" srcOrd="0" destOrd="2" presId="urn:microsoft.com/office/officeart/2005/8/layout/chevron2"/>
    <dgm:cxn modelId="{09DD932E-4376-46DD-A9B2-8A1229B9CAFB}" srcId="{29F13C0E-FAA0-4E55-8861-04CE73EFEB2B}" destId="{ACE48B39-1B7C-462D-9535-0E34D08B500E}" srcOrd="1" destOrd="0" parTransId="{9C5A0D80-2EFD-4D4C-B7A7-54CDA375F62E}" sibTransId="{921D61B3-1B07-460D-9056-54F509883C4A}"/>
    <dgm:cxn modelId="{34A04036-25C2-4DFA-BE64-D8868B158826}" type="presOf" srcId="{1E73EA9C-DE9C-4131-9B95-07F9059C7B9B}" destId="{8271199C-2C3F-4B49-8A55-13A74430E700}" srcOrd="0" destOrd="6" presId="urn:microsoft.com/office/officeart/2005/8/layout/chevron2"/>
    <dgm:cxn modelId="{8B1F7739-22B3-49C0-9335-922A803BC9F0}" srcId="{A34573E4-0E82-40F1-947F-91FF6B7E6E27}" destId="{29F13C0E-FAA0-4E55-8861-04CE73EFEB2B}" srcOrd="0" destOrd="0" parTransId="{72C556E4-CCD2-4972-8609-1483B07FB82C}" sibTransId="{99FB6FD6-2F48-44C3-AA72-33DE84E52226}"/>
    <dgm:cxn modelId="{B95CFF3F-156E-4B20-B764-E46657720FEB}" type="presOf" srcId="{B813DAA9-F3BD-4788-AB31-D363934FF3AA}" destId="{8271199C-2C3F-4B49-8A55-13A74430E700}" srcOrd="0" destOrd="3" presId="urn:microsoft.com/office/officeart/2005/8/layout/chevron2"/>
    <dgm:cxn modelId="{400D7640-5C0B-4E12-9A24-685CEB465B2B}" srcId="{558C8C5F-5409-4E36-AAFB-319DD25D7E11}" destId="{1E73EA9C-DE9C-4131-9B95-07F9059C7B9B}" srcOrd="1" destOrd="0" parTransId="{12DDFF74-17BC-4F92-81E4-719E52130A2C}" sibTransId="{BA9A7245-A386-4DCC-9A8D-3B35E3420652}"/>
    <dgm:cxn modelId="{C935C649-0878-4CA3-A973-D02F252C0CD4}" type="presOf" srcId="{40ADE0A0-6D91-4B51-A5A0-88E1F08F3E87}" destId="{125CB822-410F-463E-9979-065DDF91ECE5}" srcOrd="0" destOrd="1" presId="urn:microsoft.com/office/officeart/2005/8/layout/chevron2"/>
    <dgm:cxn modelId="{CB947150-5C36-42A6-8151-A596F2628BAD}" type="presOf" srcId="{288E6BD0-5A4B-4893-910D-A31B37B9D53B}" destId="{125CB822-410F-463E-9979-065DDF91ECE5}" srcOrd="0" destOrd="0" presId="urn:microsoft.com/office/officeart/2005/8/layout/chevron2"/>
    <dgm:cxn modelId="{0E94D254-609E-49A5-9FB3-BFE7F773F547}" type="presOf" srcId="{8F3C49C5-0978-4B95-81E5-3310BDB5393B}" destId="{5B4BD96C-A9E5-404D-916D-65BB62FC5BA8}" srcOrd="0" destOrd="0" presId="urn:microsoft.com/office/officeart/2005/8/layout/chevron2"/>
    <dgm:cxn modelId="{7A08EB54-DF85-4818-B160-352FE0A35D23}" srcId="{8F3C49C5-0978-4B95-81E5-3310BDB5393B}" destId="{288E6BD0-5A4B-4893-910D-A31B37B9D53B}" srcOrd="0" destOrd="0" parTransId="{82C7BDAD-523B-4C14-9ADC-86D676B99543}" sibTransId="{7CEA0380-306E-4749-B03B-1127A889817A}"/>
    <dgm:cxn modelId="{15F3055E-244A-4AFD-9B7B-3F31FD3ED146}" type="presOf" srcId="{ACE48B39-1B7C-462D-9535-0E34D08B500E}" destId="{8271199C-2C3F-4B49-8A55-13A74430E700}" srcOrd="0" destOrd="2" presId="urn:microsoft.com/office/officeart/2005/8/layout/chevron2"/>
    <dgm:cxn modelId="{E3768F61-F4B3-4BF3-9FFE-8F95B005F45D}" srcId="{8F3C49C5-0978-4B95-81E5-3310BDB5393B}" destId="{40ADE0A0-6D91-4B51-A5A0-88E1F08F3E87}" srcOrd="1" destOrd="0" parTransId="{8CC78AF8-5E13-43B9-81B4-0DC398117AA4}" sibTransId="{FA5C6001-1F5B-4BCF-83E8-ED00E8EEBF18}"/>
    <dgm:cxn modelId="{9CC96D7B-7D9C-482F-9713-DF299AF42389}" type="presOf" srcId="{89F99046-826A-4C04-98A1-38D42E10BAA1}" destId="{8271199C-2C3F-4B49-8A55-13A74430E700}" srcOrd="0" destOrd="1" presId="urn:microsoft.com/office/officeart/2005/8/layout/chevron2"/>
    <dgm:cxn modelId="{608F1595-D2E4-493A-9FD8-1F805057F6DF}" srcId="{8F3C49C5-0978-4B95-81E5-3310BDB5393B}" destId="{6BE65EEF-030C-4DCC-8699-95894692736B}" srcOrd="2" destOrd="0" parTransId="{F1571FF8-2AB7-4622-B3B1-737E23858C2C}" sibTransId="{AC3A7A61-8F31-4AF0-BE72-9E45E850FD27}"/>
    <dgm:cxn modelId="{3CDF50C4-31A2-4B03-840A-FEB50B7FC564}" type="presOf" srcId="{558C8C5F-5409-4E36-AAFB-319DD25D7E11}" destId="{8271199C-2C3F-4B49-8A55-13A74430E700}" srcOrd="0" destOrd="4" presId="urn:microsoft.com/office/officeart/2005/8/layout/chevron2"/>
    <dgm:cxn modelId="{BF37BEC5-B419-42EC-AFEF-D2695EBB4A26}" srcId="{29F13C0E-FAA0-4E55-8861-04CE73EFEB2B}" destId="{89F99046-826A-4C04-98A1-38D42E10BAA1}" srcOrd="0" destOrd="0" parTransId="{331B82FF-25B0-4E54-8E92-532BAA131EAB}" sibTransId="{87D485A6-06BE-47D9-A54D-7294E48427B5}"/>
    <dgm:cxn modelId="{5BD54FD2-C7A8-4EAD-B6F9-1CC111CC32A7}" srcId="{09011C00-9C7A-4113-B651-25902CA675AD}" destId="{8F3C49C5-0978-4B95-81E5-3310BDB5393B}" srcOrd="0" destOrd="0" parTransId="{C1DE607A-D595-453F-B867-477194AA0A0C}" sibTransId="{41BA4AA9-70F0-4D57-930A-FDB1EEDDF85E}"/>
    <dgm:cxn modelId="{355D3FF5-3229-4801-82DF-62C9C0479FEE}" srcId="{09011C00-9C7A-4113-B651-25902CA675AD}" destId="{A34573E4-0E82-40F1-947F-91FF6B7E6E27}" srcOrd="1" destOrd="0" parTransId="{A67740CE-6E79-497A-AF7C-7A3097180193}" sibTransId="{15C6F793-BF55-45D9-85BB-B269A21B61A9}"/>
    <dgm:cxn modelId="{121523FF-69C3-4A19-809B-849EF0150B66}" srcId="{29F13C0E-FAA0-4E55-8861-04CE73EFEB2B}" destId="{B813DAA9-F3BD-4788-AB31-D363934FF3AA}" srcOrd="2" destOrd="0" parTransId="{BC8E2594-107A-417D-8387-0F10965A37F9}" sibTransId="{2FF03B85-9D07-4D3F-B0ED-DF876488865C}"/>
    <dgm:cxn modelId="{31F07260-D555-4E3A-A4F5-EDD87ACE0D63}" type="presParOf" srcId="{6C7F91E7-CE35-451E-BD1A-148204A2386B}" destId="{9955EC44-8966-4EED-9A7A-EA637FB2C8B8}" srcOrd="0" destOrd="0" presId="urn:microsoft.com/office/officeart/2005/8/layout/chevron2"/>
    <dgm:cxn modelId="{33E70D86-3308-4B6A-A64E-FAAEAC295BFE}" type="presParOf" srcId="{9955EC44-8966-4EED-9A7A-EA637FB2C8B8}" destId="{5B4BD96C-A9E5-404D-916D-65BB62FC5BA8}" srcOrd="0" destOrd="0" presId="urn:microsoft.com/office/officeart/2005/8/layout/chevron2"/>
    <dgm:cxn modelId="{80F760C7-6C7B-41CE-A847-8CDAACD84139}" type="presParOf" srcId="{9955EC44-8966-4EED-9A7A-EA637FB2C8B8}" destId="{125CB822-410F-463E-9979-065DDF91ECE5}" srcOrd="1" destOrd="0" presId="urn:microsoft.com/office/officeart/2005/8/layout/chevron2"/>
    <dgm:cxn modelId="{B581B0BE-9841-4365-80BB-6025256D1412}" type="presParOf" srcId="{6C7F91E7-CE35-451E-BD1A-148204A2386B}" destId="{8723B108-3659-4847-A986-313B0D5CD752}" srcOrd="1" destOrd="0" presId="urn:microsoft.com/office/officeart/2005/8/layout/chevron2"/>
    <dgm:cxn modelId="{194F3E98-702D-49B8-AB04-9BC6F0801AE2}" type="presParOf" srcId="{6C7F91E7-CE35-451E-BD1A-148204A2386B}" destId="{A5787DE3-10D0-4BA2-ABCC-B56730C91BFF}" srcOrd="2" destOrd="0" presId="urn:microsoft.com/office/officeart/2005/8/layout/chevron2"/>
    <dgm:cxn modelId="{ED6FDE66-DC47-473B-B77E-5E4DEB4EA06C}" type="presParOf" srcId="{A5787DE3-10D0-4BA2-ABCC-B56730C91BFF}" destId="{FE692A34-6436-4455-9026-5EABD2316C2E}" srcOrd="0" destOrd="0" presId="urn:microsoft.com/office/officeart/2005/8/layout/chevron2"/>
    <dgm:cxn modelId="{4BA0E2CA-3603-4E4A-BDE3-32FCF73EB5AC}" type="presParOf" srcId="{A5787DE3-10D0-4BA2-ABCC-B56730C91BFF}" destId="{8271199C-2C3F-4B49-8A55-13A74430E700}"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AAC491-AFC2-4098-9864-F089D0A077A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de-DE"/>
        </a:p>
      </dgm:t>
    </dgm:pt>
    <dgm:pt modelId="{F6B13527-74BA-4CD6-9BCF-88B012CB2263}">
      <dgm:prSet phldr="0"/>
      <dgm:spPr>
        <a:effectLst>
          <a:outerShdw blurRad="50800" dist="38100" dir="2700000" algn="tl" rotWithShape="0">
            <a:prstClr val="black">
              <a:alpha val="40000"/>
            </a:prstClr>
          </a:outerShdw>
        </a:effectLst>
      </dgm:spPr>
      <dgm:t>
        <a:bodyPr/>
        <a:lstStyle/>
        <a:p>
          <a:pPr rtl="0"/>
          <a:r>
            <a:rPr lang="de-DE" err="1">
              <a:latin typeface="+mn-lt"/>
              <a:cs typeface="Arial"/>
            </a:rPr>
            <a:t>Iterating</a:t>
          </a:r>
          <a:r>
            <a:rPr lang="de-DE">
              <a:latin typeface="+mn-lt"/>
              <a:cs typeface="Arial"/>
            </a:rPr>
            <a:t> </a:t>
          </a:r>
          <a:r>
            <a:rPr lang="de-DE" err="1">
              <a:latin typeface="+mn-lt"/>
              <a:cs typeface="Arial"/>
            </a:rPr>
            <a:t>over</a:t>
          </a:r>
          <a:r>
            <a:rPr lang="de-DE">
              <a:latin typeface="+mn-lt"/>
              <a:cs typeface="Arial"/>
            </a:rPr>
            <a:t> all </a:t>
          </a:r>
          <a:r>
            <a:rPr lang="de-DE" err="1">
              <a:latin typeface="+mn-lt"/>
              <a:cs typeface="Arial"/>
            </a:rPr>
            <a:t>selected</a:t>
          </a:r>
          <a:r>
            <a:rPr lang="de-DE">
              <a:latin typeface="+mn-lt"/>
              <a:cs typeface="Arial"/>
            </a:rPr>
            <a:t> </a:t>
          </a:r>
          <a:r>
            <a:rPr lang="de-DE" err="1">
              <a:latin typeface="+mn-lt"/>
              <a:cs typeface="Arial"/>
            </a:rPr>
            <a:t>stations</a:t>
          </a:r>
          <a:r>
            <a:rPr lang="de-DE">
              <a:latin typeface="+mn-lt"/>
              <a:cs typeface="Arial"/>
            </a:rPr>
            <a:t> and </a:t>
          </a:r>
          <a:r>
            <a:rPr lang="de-DE" err="1">
              <a:latin typeface="+mn-lt"/>
              <a:cs typeface="Arial"/>
            </a:rPr>
            <a:t>combining</a:t>
          </a:r>
          <a:r>
            <a:rPr lang="de-DE">
              <a:latin typeface="+mn-lt"/>
              <a:cs typeface="Arial"/>
            </a:rPr>
            <a:t> </a:t>
          </a:r>
          <a:r>
            <a:rPr lang="de-DE" err="1">
              <a:latin typeface="+mn-lt"/>
              <a:cs typeface="Arial"/>
            </a:rPr>
            <a:t>the</a:t>
          </a:r>
          <a:r>
            <a:rPr lang="de-DE">
              <a:latin typeface="+mn-lt"/>
              <a:cs typeface="Arial"/>
            </a:rPr>
            <a:t> </a:t>
          </a:r>
          <a:r>
            <a:rPr lang="de-DE" err="1">
              <a:latin typeface="+mn-lt"/>
              <a:cs typeface="Arial"/>
            </a:rPr>
            <a:t>dataframes</a:t>
          </a:r>
          <a:endParaRPr lang="en-US">
            <a:latin typeface="+mn-lt"/>
            <a:cs typeface="Arial"/>
          </a:endParaRPr>
        </a:p>
      </dgm:t>
    </dgm:pt>
    <dgm:pt modelId="{80E76668-3022-44CA-BB5A-E2D3289546F3}" type="parTrans" cxnId="{AE91B78E-34AF-45DF-BD12-08C2828AAFD5}">
      <dgm:prSet/>
      <dgm:spPr/>
      <dgm:t>
        <a:bodyPr/>
        <a:lstStyle/>
        <a:p>
          <a:endParaRPr lang="de-DE"/>
        </a:p>
      </dgm:t>
    </dgm:pt>
    <dgm:pt modelId="{4A54AC63-4958-4702-BA0E-2262A8B8A3CF}" type="sibTrans" cxnId="{AE91B78E-34AF-45DF-BD12-08C2828AAFD5}">
      <dgm:prSet/>
      <dgm:spPr>
        <a:ln>
          <a:solidFill>
            <a:schemeClr val="accent1">
              <a:lumMod val="50000"/>
            </a:schemeClr>
          </a:solidFill>
        </a:ln>
      </dgm:spPr>
      <dgm:t>
        <a:bodyPr/>
        <a:lstStyle/>
        <a:p>
          <a:endParaRPr lang="de-DE"/>
        </a:p>
      </dgm:t>
    </dgm:pt>
    <dgm:pt modelId="{F0F55B92-83A1-43CF-9473-497004219D41}">
      <dgm:prSet phldr="0"/>
      <dgm:spPr>
        <a:effectLst>
          <a:outerShdw blurRad="50800" dist="38100" dir="2700000" algn="tl" rotWithShape="0">
            <a:prstClr val="black">
              <a:alpha val="40000"/>
            </a:prstClr>
          </a:outerShdw>
        </a:effectLst>
      </dgm:spPr>
      <dgm:t>
        <a:bodyPr/>
        <a:lstStyle/>
        <a:p>
          <a:pPr rtl="0"/>
          <a:r>
            <a:rPr lang="de-DE">
              <a:latin typeface="+mn-lt"/>
              <a:cs typeface="Arial"/>
            </a:rPr>
            <a:t>Wait 1 </a:t>
          </a:r>
          <a:r>
            <a:rPr lang="de-DE" err="1">
              <a:latin typeface="+mn-lt"/>
              <a:cs typeface="Arial"/>
            </a:rPr>
            <a:t>hour</a:t>
          </a:r>
          <a:endParaRPr lang="de-DE">
            <a:latin typeface="+mn-lt"/>
            <a:cs typeface="Arial"/>
          </a:endParaRPr>
        </a:p>
      </dgm:t>
    </dgm:pt>
    <dgm:pt modelId="{F66E5E0C-07DA-4851-8177-62423A215409}" type="parTrans" cxnId="{7FF3DD64-D972-466C-847D-0DAFECFBB3B0}">
      <dgm:prSet/>
      <dgm:spPr/>
      <dgm:t>
        <a:bodyPr/>
        <a:lstStyle/>
        <a:p>
          <a:endParaRPr lang="de-DE"/>
        </a:p>
      </dgm:t>
    </dgm:pt>
    <dgm:pt modelId="{65FBA8F0-3B62-49E5-A978-845B4BAE39F5}" type="sibTrans" cxnId="{7FF3DD64-D972-466C-847D-0DAFECFBB3B0}">
      <dgm:prSet/>
      <dgm:spPr/>
      <dgm:t>
        <a:bodyPr/>
        <a:lstStyle/>
        <a:p>
          <a:endParaRPr lang="de-DE"/>
        </a:p>
      </dgm:t>
    </dgm:pt>
    <dgm:pt modelId="{D8EC8C51-40B9-436A-BA14-47352439DE17}">
      <dgm:prSet phldr="0"/>
      <dgm:spPr>
        <a:effectLst>
          <a:outerShdw blurRad="50800" dist="38100" dir="2700000" algn="tl" rotWithShape="0">
            <a:prstClr val="black">
              <a:alpha val="40000"/>
            </a:prstClr>
          </a:outerShdw>
        </a:effectLst>
      </dgm:spPr>
      <dgm:t>
        <a:bodyPr/>
        <a:lstStyle/>
        <a:p>
          <a:pPr rtl="0"/>
          <a:r>
            <a:rPr lang="de-DE" err="1">
              <a:latin typeface="+mn-lt"/>
              <a:cs typeface="Arial"/>
            </a:rPr>
            <a:t>Collecting</a:t>
          </a:r>
          <a:r>
            <a:rPr lang="de-DE">
              <a:latin typeface="+mn-lt"/>
              <a:cs typeface="Arial"/>
            </a:rPr>
            <a:t> </a:t>
          </a:r>
          <a:r>
            <a:rPr lang="de-DE" err="1">
              <a:latin typeface="+mn-lt"/>
              <a:cs typeface="Arial"/>
            </a:rPr>
            <a:t>arrival</a:t>
          </a:r>
          <a:r>
            <a:rPr lang="de-DE">
              <a:latin typeface="+mn-lt"/>
              <a:cs typeface="Arial"/>
            </a:rPr>
            <a:t> and </a:t>
          </a:r>
          <a:r>
            <a:rPr lang="de-DE" err="1">
              <a:latin typeface="+mn-lt"/>
              <a:cs typeface="Arial"/>
            </a:rPr>
            <a:t>departure</a:t>
          </a:r>
          <a:r>
            <a:rPr lang="de-DE">
              <a:latin typeface="+mn-lt"/>
              <a:cs typeface="Arial"/>
            </a:rPr>
            <a:t> </a:t>
          </a:r>
          <a:r>
            <a:rPr lang="de-DE" err="1">
              <a:latin typeface="+mn-lt"/>
              <a:cs typeface="Arial"/>
            </a:rPr>
            <a:t>plans</a:t>
          </a:r>
          <a:r>
            <a:rPr lang="de-DE">
              <a:latin typeface="+mn-lt"/>
              <a:cs typeface="Arial"/>
            </a:rPr>
            <a:t> and </a:t>
          </a:r>
          <a:r>
            <a:rPr lang="de-DE" err="1">
              <a:latin typeface="+mn-lt"/>
              <a:cs typeface="Arial"/>
            </a:rPr>
            <a:t>changes</a:t>
          </a:r>
          <a:r>
            <a:rPr lang="de-DE">
              <a:latin typeface="+mn-lt"/>
              <a:cs typeface="Arial"/>
            </a:rPr>
            <a:t> from </a:t>
          </a:r>
          <a:r>
            <a:rPr lang="de-DE" err="1">
              <a:latin typeface="+mn-lt"/>
              <a:cs typeface="Arial"/>
            </a:rPr>
            <a:t>Timetable</a:t>
          </a:r>
          <a:r>
            <a:rPr lang="de-DE">
              <a:latin typeface="+mn-lt"/>
              <a:cs typeface="Arial"/>
            </a:rPr>
            <a:t> API</a:t>
          </a:r>
        </a:p>
      </dgm:t>
    </dgm:pt>
    <dgm:pt modelId="{485A4FDC-FA92-4B24-B5DA-307A3DC4811A}" type="parTrans" cxnId="{2FA5A6FB-6463-494A-A5E9-472683A79186}">
      <dgm:prSet/>
      <dgm:spPr/>
      <dgm:t>
        <a:bodyPr/>
        <a:lstStyle/>
        <a:p>
          <a:endParaRPr lang="de-DE"/>
        </a:p>
      </dgm:t>
    </dgm:pt>
    <dgm:pt modelId="{72A13A08-EECE-4E51-9C39-0F34DD2659D6}" type="sibTrans" cxnId="{2FA5A6FB-6463-494A-A5E9-472683A79186}">
      <dgm:prSet/>
      <dgm:spPr/>
      <dgm:t>
        <a:bodyPr/>
        <a:lstStyle/>
        <a:p>
          <a:endParaRPr lang="de-DE"/>
        </a:p>
      </dgm:t>
    </dgm:pt>
    <dgm:pt modelId="{12FDF9E3-7119-44D4-BFC8-489A22F2085A}">
      <dgm:prSet phldrT="[Text]" phldr="0"/>
      <dgm:spPr>
        <a:effectLst>
          <a:outerShdw blurRad="50800" dist="38100" dir="2700000" algn="tl" rotWithShape="0">
            <a:prstClr val="black">
              <a:alpha val="40000"/>
            </a:prstClr>
          </a:outerShdw>
        </a:effectLst>
      </dgm:spPr>
      <dgm:t>
        <a:bodyPr/>
        <a:lstStyle/>
        <a:p>
          <a:pPr rtl="0"/>
          <a:r>
            <a:rPr lang="de-DE">
              <a:latin typeface="+mn-lt"/>
            </a:rPr>
            <a:t>Export </a:t>
          </a:r>
          <a:r>
            <a:rPr lang="de-DE" err="1">
              <a:latin typeface="+mn-lt"/>
            </a:rPr>
            <a:t>as</a:t>
          </a:r>
          <a:r>
            <a:rPr lang="de-DE">
              <a:latin typeface="+mn-lt"/>
            </a:rPr>
            <a:t> CSV</a:t>
          </a:r>
          <a:endParaRPr lang="de-DE">
            <a:latin typeface="+mn-lt"/>
            <a:cs typeface="Arial"/>
          </a:endParaRPr>
        </a:p>
      </dgm:t>
    </dgm:pt>
    <dgm:pt modelId="{40E89EC2-CF36-47C6-82FE-0000A95DCD53}" type="sibTrans" cxnId="{5D774E01-8A2D-453A-8D87-395CCDE21A46}">
      <dgm:prSet/>
      <dgm:spPr/>
      <dgm:t>
        <a:bodyPr/>
        <a:lstStyle/>
        <a:p>
          <a:endParaRPr lang="de-DE"/>
        </a:p>
      </dgm:t>
    </dgm:pt>
    <dgm:pt modelId="{4A4A6966-B26B-4F4E-BCED-FA219EDC3949}" type="parTrans" cxnId="{5D774E01-8A2D-453A-8D87-395CCDE21A46}">
      <dgm:prSet/>
      <dgm:spPr/>
      <dgm:t>
        <a:bodyPr/>
        <a:lstStyle/>
        <a:p>
          <a:endParaRPr lang="de-DE"/>
        </a:p>
      </dgm:t>
    </dgm:pt>
    <dgm:pt modelId="{682BE1C8-83EC-4044-BE2A-D2C89452CCCE}" type="pres">
      <dgm:prSet presAssocID="{60AAC491-AFC2-4098-9864-F089D0A077AD}" presName="Name0" presStyleCnt="0">
        <dgm:presLayoutVars>
          <dgm:dir/>
          <dgm:resizeHandles val="exact"/>
        </dgm:presLayoutVars>
      </dgm:prSet>
      <dgm:spPr/>
    </dgm:pt>
    <dgm:pt modelId="{8354D474-5E3E-481F-88D6-1BFE76EB5DEE}" type="pres">
      <dgm:prSet presAssocID="{60AAC491-AFC2-4098-9864-F089D0A077AD}" presName="cycle" presStyleCnt="0"/>
      <dgm:spPr/>
    </dgm:pt>
    <dgm:pt modelId="{E090B5E8-EB6A-4932-A048-71C867ABAC75}" type="pres">
      <dgm:prSet presAssocID="{F6B13527-74BA-4CD6-9BCF-88B012CB2263}" presName="nodeFirstNode" presStyleLbl="node1" presStyleIdx="0" presStyleCnt="4">
        <dgm:presLayoutVars>
          <dgm:bulletEnabled val="1"/>
        </dgm:presLayoutVars>
      </dgm:prSet>
      <dgm:spPr/>
    </dgm:pt>
    <dgm:pt modelId="{1BDA71E9-CC88-432D-A836-9AFCFA90C2CF}" type="pres">
      <dgm:prSet presAssocID="{4A54AC63-4958-4702-BA0E-2262A8B8A3CF}" presName="sibTransFirstNode" presStyleLbl="bgShp" presStyleIdx="0" presStyleCnt="1" custAng="10800000"/>
      <dgm:spPr/>
    </dgm:pt>
    <dgm:pt modelId="{70A2CFBB-C305-46A8-9D13-07F03960F323}" type="pres">
      <dgm:prSet presAssocID="{12FDF9E3-7119-44D4-BFC8-489A22F2085A}" presName="nodeFollowingNodes" presStyleLbl="node1" presStyleIdx="1" presStyleCnt="4">
        <dgm:presLayoutVars>
          <dgm:bulletEnabled val="1"/>
        </dgm:presLayoutVars>
      </dgm:prSet>
      <dgm:spPr/>
    </dgm:pt>
    <dgm:pt modelId="{F857CDAE-392F-40C2-9F97-F54EBFE23EF9}" type="pres">
      <dgm:prSet presAssocID="{F0F55B92-83A1-43CF-9473-497004219D41}" presName="nodeFollowingNodes" presStyleLbl="node1" presStyleIdx="2" presStyleCnt="4">
        <dgm:presLayoutVars>
          <dgm:bulletEnabled val="1"/>
        </dgm:presLayoutVars>
      </dgm:prSet>
      <dgm:spPr/>
    </dgm:pt>
    <dgm:pt modelId="{9AB534EC-64B7-41A8-A932-A21264E4C3BD}" type="pres">
      <dgm:prSet presAssocID="{D8EC8C51-40B9-436A-BA14-47352439DE17}" presName="nodeFollowingNodes" presStyleLbl="node1" presStyleIdx="3" presStyleCnt="4">
        <dgm:presLayoutVars>
          <dgm:bulletEnabled val="1"/>
        </dgm:presLayoutVars>
      </dgm:prSet>
      <dgm:spPr/>
    </dgm:pt>
  </dgm:ptLst>
  <dgm:cxnLst>
    <dgm:cxn modelId="{5D774E01-8A2D-453A-8D87-395CCDE21A46}" srcId="{60AAC491-AFC2-4098-9864-F089D0A077AD}" destId="{12FDF9E3-7119-44D4-BFC8-489A22F2085A}" srcOrd="1" destOrd="0" parTransId="{4A4A6966-B26B-4F4E-BCED-FA219EDC3949}" sibTransId="{40E89EC2-CF36-47C6-82FE-0000A95DCD53}"/>
    <dgm:cxn modelId="{A2EAE718-1A0F-4001-9183-FBEA421330D3}" type="presOf" srcId="{D8EC8C51-40B9-436A-BA14-47352439DE17}" destId="{9AB534EC-64B7-41A8-A932-A21264E4C3BD}" srcOrd="0" destOrd="0" presId="urn:microsoft.com/office/officeart/2005/8/layout/cycle3"/>
    <dgm:cxn modelId="{41B25946-DC15-49B3-80A7-3EE5AF9186EF}" type="presOf" srcId="{F6B13527-74BA-4CD6-9BCF-88B012CB2263}" destId="{E090B5E8-EB6A-4932-A048-71C867ABAC75}" srcOrd="0" destOrd="0" presId="urn:microsoft.com/office/officeart/2005/8/layout/cycle3"/>
    <dgm:cxn modelId="{153DD755-6F7C-44FB-9CCF-9888C867B05A}" type="presOf" srcId="{4A54AC63-4958-4702-BA0E-2262A8B8A3CF}" destId="{1BDA71E9-CC88-432D-A836-9AFCFA90C2CF}" srcOrd="0" destOrd="0" presId="urn:microsoft.com/office/officeart/2005/8/layout/cycle3"/>
    <dgm:cxn modelId="{0B0CF062-A5B9-4272-A378-5A0213E13F92}" type="presOf" srcId="{60AAC491-AFC2-4098-9864-F089D0A077AD}" destId="{682BE1C8-83EC-4044-BE2A-D2C89452CCCE}" srcOrd="0" destOrd="0" presId="urn:microsoft.com/office/officeart/2005/8/layout/cycle3"/>
    <dgm:cxn modelId="{7FF3DD64-D972-466C-847D-0DAFECFBB3B0}" srcId="{60AAC491-AFC2-4098-9864-F089D0A077AD}" destId="{F0F55B92-83A1-43CF-9473-497004219D41}" srcOrd="2" destOrd="0" parTransId="{F66E5E0C-07DA-4851-8177-62423A215409}" sibTransId="{65FBA8F0-3B62-49E5-A978-845B4BAE39F5}"/>
    <dgm:cxn modelId="{232DE574-4A09-4B4F-B275-4B71CB03064D}" type="presOf" srcId="{12FDF9E3-7119-44D4-BFC8-489A22F2085A}" destId="{70A2CFBB-C305-46A8-9D13-07F03960F323}" srcOrd="0" destOrd="0" presId="urn:microsoft.com/office/officeart/2005/8/layout/cycle3"/>
    <dgm:cxn modelId="{AE91B78E-34AF-45DF-BD12-08C2828AAFD5}" srcId="{60AAC491-AFC2-4098-9864-F089D0A077AD}" destId="{F6B13527-74BA-4CD6-9BCF-88B012CB2263}" srcOrd="0" destOrd="0" parTransId="{80E76668-3022-44CA-BB5A-E2D3289546F3}" sibTransId="{4A54AC63-4958-4702-BA0E-2262A8B8A3CF}"/>
    <dgm:cxn modelId="{27034B9A-67C2-4E35-94D5-20014F6ECD79}" type="presOf" srcId="{F0F55B92-83A1-43CF-9473-497004219D41}" destId="{F857CDAE-392F-40C2-9F97-F54EBFE23EF9}" srcOrd="0" destOrd="0" presId="urn:microsoft.com/office/officeart/2005/8/layout/cycle3"/>
    <dgm:cxn modelId="{2FA5A6FB-6463-494A-A5E9-472683A79186}" srcId="{60AAC491-AFC2-4098-9864-F089D0A077AD}" destId="{D8EC8C51-40B9-436A-BA14-47352439DE17}" srcOrd="3" destOrd="0" parTransId="{485A4FDC-FA92-4B24-B5DA-307A3DC4811A}" sibTransId="{72A13A08-EECE-4E51-9C39-0F34DD2659D6}"/>
    <dgm:cxn modelId="{1A9490C6-8DD1-47E0-9E0D-9A30FD6EA516}" type="presParOf" srcId="{682BE1C8-83EC-4044-BE2A-D2C89452CCCE}" destId="{8354D474-5E3E-481F-88D6-1BFE76EB5DEE}" srcOrd="0" destOrd="0" presId="urn:microsoft.com/office/officeart/2005/8/layout/cycle3"/>
    <dgm:cxn modelId="{68AAEC1F-4470-4DBB-A807-EEE7B7173FE9}" type="presParOf" srcId="{8354D474-5E3E-481F-88D6-1BFE76EB5DEE}" destId="{E090B5E8-EB6A-4932-A048-71C867ABAC75}" srcOrd="0" destOrd="0" presId="urn:microsoft.com/office/officeart/2005/8/layout/cycle3"/>
    <dgm:cxn modelId="{5E05F364-C662-4C0A-97C9-DCF255D83BBB}" type="presParOf" srcId="{8354D474-5E3E-481F-88D6-1BFE76EB5DEE}" destId="{1BDA71E9-CC88-432D-A836-9AFCFA90C2CF}" srcOrd="1" destOrd="0" presId="urn:microsoft.com/office/officeart/2005/8/layout/cycle3"/>
    <dgm:cxn modelId="{F4D9E730-BDD0-45E9-8AA6-E210728A8015}" type="presParOf" srcId="{8354D474-5E3E-481F-88D6-1BFE76EB5DEE}" destId="{70A2CFBB-C305-46A8-9D13-07F03960F323}" srcOrd="2" destOrd="0" presId="urn:microsoft.com/office/officeart/2005/8/layout/cycle3"/>
    <dgm:cxn modelId="{A0C228CD-E80A-4642-A78E-86D49AE9740B}" type="presParOf" srcId="{8354D474-5E3E-481F-88D6-1BFE76EB5DEE}" destId="{F857CDAE-392F-40C2-9F97-F54EBFE23EF9}" srcOrd="3" destOrd="0" presId="urn:microsoft.com/office/officeart/2005/8/layout/cycle3"/>
    <dgm:cxn modelId="{3295A081-301F-4F7A-9032-8075E368B9C2}" type="presParOf" srcId="{8354D474-5E3E-481F-88D6-1BFE76EB5DEE}" destId="{9AB534EC-64B7-41A8-A932-A21264E4C3B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3DD47-37BF-42AC-8EED-758120125484}">
      <dsp:nvSpPr>
        <dsp:cNvPr id="0" name=""/>
        <dsp:cNvSpPr/>
      </dsp:nvSpPr>
      <dsp:spPr>
        <a:xfrm>
          <a:off x="2075279" y="225949"/>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AF393-6C63-48BF-839A-A8E934468080}">
      <dsp:nvSpPr>
        <dsp:cNvPr id="0" name=""/>
        <dsp:cNvSpPr/>
      </dsp:nvSpPr>
      <dsp:spPr>
        <a:xfrm>
          <a:off x="2543279" y="69394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27A562-0B12-4AEA-8C36-B985C0EA9C1C}">
      <dsp:nvSpPr>
        <dsp:cNvPr id="0" name=""/>
        <dsp:cNvSpPr/>
      </dsp:nvSpPr>
      <dsp:spPr>
        <a:xfrm>
          <a:off x="1373279" y="2982379"/>
          <a:ext cx="3600000" cy="96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mn-lt"/>
            </a:rPr>
            <a:t>Nils </a:t>
          </a:r>
          <a:r>
            <a:rPr lang="en-US" sz="1400" kern="1200" dirty="0" err="1">
              <a:latin typeface="+mn-lt"/>
            </a:rPr>
            <a:t>Ayral</a:t>
          </a:r>
          <a:r>
            <a:rPr lang="en-US" sz="1400" kern="1200" dirty="0">
              <a:latin typeface="+mn-lt"/>
            </a:rPr>
            <a:t> </a:t>
          </a:r>
          <a:br>
            <a:rPr lang="en-US" sz="1400" kern="1200" dirty="0">
              <a:latin typeface="+mn-lt"/>
            </a:rPr>
          </a:br>
          <a:r>
            <a:rPr lang="en-US" sz="1400" kern="1200" dirty="0">
              <a:latin typeface="+mn-lt"/>
            </a:rPr>
            <a:t> Data Scientist</a:t>
          </a:r>
        </a:p>
        <a:p>
          <a:pPr marL="0" lvl="0" indent="0" algn="ctr" defTabSz="622300">
            <a:lnSpc>
              <a:spcPct val="100000"/>
            </a:lnSpc>
            <a:spcBef>
              <a:spcPct val="0"/>
            </a:spcBef>
            <a:spcAft>
              <a:spcPct val="35000"/>
            </a:spcAft>
            <a:buNone/>
            <a:defRPr cap="all"/>
          </a:pPr>
          <a:endParaRPr lang="en-US" sz="1400" kern="1200" dirty="0">
            <a:latin typeface="+mn-lt"/>
          </a:endParaRPr>
        </a:p>
      </dsp:txBody>
      <dsp:txXfrm>
        <a:off x="1373279" y="2982379"/>
        <a:ext cx="3600000" cy="967139"/>
      </dsp:txXfrm>
    </dsp:sp>
    <dsp:sp modelId="{7C1D5206-392F-4CE4-A450-6512E83AF3BE}">
      <dsp:nvSpPr>
        <dsp:cNvPr id="0" name=""/>
        <dsp:cNvSpPr/>
      </dsp:nvSpPr>
      <dsp:spPr>
        <a:xfrm>
          <a:off x="6305279" y="287733"/>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DAC15-50E1-4345-B971-44A6111B10D0}">
      <dsp:nvSpPr>
        <dsp:cNvPr id="0" name=""/>
        <dsp:cNvSpPr/>
      </dsp:nvSpPr>
      <dsp:spPr>
        <a:xfrm>
          <a:off x="6773279" y="755733"/>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FB0342-4171-4005-8843-4D6982B06590}">
      <dsp:nvSpPr>
        <dsp:cNvPr id="0" name=""/>
        <dsp:cNvSpPr/>
      </dsp:nvSpPr>
      <dsp:spPr>
        <a:xfrm>
          <a:off x="5646011" y="297131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mn-lt"/>
            </a:rPr>
            <a:t>Michael </a:t>
          </a:r>
          <a:r>
            <a:rPr lang="en-US" sz="1400" kern="1200" dirty="0" err="1">
              <a:latin typeface="+mn-lt"/>
            </a:rPr>
            <a:t>Kampmann</a:t>
          </a:r>
          <a:br>
            <a:rPr lang="en-US" sz="1400" kern="1200" dirty="0">
              <a:latin typeface="+mn-lt"/>
            </a:rPr>
          </a:br>
          <a:r>
            <a:rPr lang="en-US" sz="1400" kern="1200" dirty="0">
              <a:latin typeface="+mn-lt"/>
            </a:rPr>
            <a:t> Data Analyst Consultant</a:t>
          </a:r>
        </a:p>
        <a:p>
          <a:pPr marL="0" lvl="0" indent="0" algn="ctr" defTabSz="622300">
            <a:lnSpc>
              <a:spcPct val="100000"/>
            </a:lnSpc>
            <a:spcBef>
              <a:spcPct val="0"/>
            </a:spcBef>
            <a:spcAft>
              <a:spcPct val="35000"/>
            </a:spcAft>
            <a:buNone/>
            <a:defRPr cap="all"/>
          </a:pPr>
          <a:endParaRPr lang="en-US" sz="1400" kern="1200" dirty="0">
            <a:latin typeface="+mn-lt"/>
          </a:endParaRPr>
        </a:p>
      </dsp:txBody>
      <dsp:txXfrm>
        <a:off x="5646011" y="2971310"/>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BD96C-A9E5-404D-916D-65BB62FC5BA8}">
      <dsp:nvSpPr>
        <dsp:cNvPr id="0" name=""/>
        <dsp:cNvSpPr/>
      </dsp:nvSpPr>
      <dsp:spPr>
        <a:xfrm rot="5400000">
          <a:off x="-383621" y="383830"/>
          <a:ext cx="2557478" cy="1790235"/>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de-DE" sz="2500" b="0" kern="1200" err="1">
              <a:solidFill>
                <a:schemeClr val="bg1"/>
              </a:solidFill>
              <a:latin typeface="+mn-lt"/>
              <a:cs typeface="Arial"/>
            </a:rPr>
            <a:t>StaDa</a:t>
          </a:r>
          <a:r>
            <a:rPr lang="de-DE" sz="2500" b="0" kern="1200">
              <a:solidFill>
                <a:schemeClr val="bg1"/>
              </a:solidFill>
              <a:latin typeface="+mn-lt"/>
              <a:cs typeface="Arial"/>
            </a:rPr>
            <a:t>:</a:t>
          </a:r>
          <a:endParaRPr lang="en-US" sz="2500" b="0" kern="1200">
            <a:solidFill>
              <a:schemeClr val="bg1"/>
            </a:solidFill>
            <a:latin typeface="+mn-lt"/>
            <a:cs typeface="Arial"/>
          </a:endParaRPr>
        </a:p>
      </dsp:txBody>
      <dsp:txXfrm rot="-5400000">
        <a:off x="1" y="895327"/>
        <a:ext cx="1790235" cy="767243"/>
      </dsp:txXfrm>
    </dsp:sp>
    <dsp:sp modelId="{125CB822-410F-463E-9979-065DDF91ECE5}">
      <dsp:nvSpPr>
        <dsp:cNvPr id="0" name=""/>
        <dsp:cNvSpPr/>
      </dsp:nvSpPr>
      <dsp:spPr>
        <a:xfrm rot="5400000">
          <a:off x="3141343" y="-1350899"/>
          <a:ext cx="1662361" cy="4364578"/>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de-DE" sz="1300" b="0" kern="1200">
              <a:solidFill>
                <a:srgbClr val="444444"/>
              </a:solidFill>
              <a:latin typeface="+mn-lt"/>
              <a:cs typeface="Arial"/>
            </a:rPr>
            <a:t>Location</a:t>
          </a:r>
          <a:endParaRPr lang="en-US" sz="1300" b="0" kern="1200">
            <a:solidFill>
              <a:srgbClr val="444444"/>
            </a:solidFill>
            <a:latin typeface="+mn-lt"/>
            <a:cs typeface="Arial"/>
          </a:endParaRPr>
        </a:p>
        <a:p>
          <a:pPr marL="114300" lvl="1" indent="-114300" algn="l" defTabSz="577850">
            <a:lnSpc>
              <a:spcPct val="90000"/>
            </a:lnSpc>
            <a:spcBef>
              <a:spcPct val="0"/>
            </a:spcBef>
            <a:spcAft>
              <a:spcPct val="15000"/>
            </a:spcAft>
            <a:buChar char="•"/>
          </a:pPr>
          <a:r>
            <a:rPr lang="de-DE" sz="1300" b="0" kern="1200">
              <a:solidFill>
                <a:srgbClr val="444444"/>
              </a:solidFill>
              <a:latin typeface="+mn-lt"/>
              <a:cs typeface="Arial"/>
            </a:rPr>
            <a:t>EVA-</a:t>
          </a:r>
          <a:r>
            <a:rPr lang="de-DE" sz="1300" b="0" kern="1200" err="1">
              <a:solidFill>
                <a:srgbClr val="444444"/>
              </a:solidFill>
              <a:latin typeface="+mn-lt"/>
              <a:cs typeface="Arial"/>
            </a:rPr>
            <a:t>Nr</a:t>
          </a:r>
          <a:endParaRPr lang="en-US" sz="1300" b="0" kern="1200" err="1">
            <a:solidFill>
              <a:srgbClr val="444444"/>
            </a:solidFill>
            <a:latin typeface="+mn-lt"/>
            <a:cs typeface="Arial"/>
          </a:endParaRPr>
        </a:p>
        <a:p>
          <a:pPr marL="114300" lvl="1" indent="-114300" algn="l" defTabSz="577850">
            <a:lnSpc>
              <a:spcPct val="90000"/>
            </a:lnSpc>
            <a:spcBef>
              <a:spcPct val="0"/>
            </a:spcBef>
            <a:spcAft>
              <a:spcPct val="15000"/>
            </a:spcAft>
            <a:buChar char="•"/>
          </a:pPr>
          <a:r>
            <a:rPr lang="de-DE" sz="1300" b="0" kern="1200" err="1">
              <a:solidFill>
                <a:srgbClr val="444444"/>
              </a:solidFill>
              <a:latin typeface="+mn-lt"/>
              <a:cs typeface="Arial"/>
            </a:rPr>
            <a:t>Category</a:t>
          </a:r>
          <a:endParaRPr lang="de-DE" sz="1300" b="0" kern="1200">
            <a:solidFill>
              <a:srgbClr val="444444"/>
            </a:solidFill>
            <a:latin typeface="+mn-lt"/>
            <a:cs typeface="Arial"/>
          </a:endParaRPr>
        </a:p>
      </dsp:txBody>
      <dsp:txXfrm rot="-5400000">
        <a:off x="1790235" y="81359"/>
        <a:ext cx="4283428" cy="1500061"/>
      </dsp:txXfrm>
    </dsp:sp>
    <dsp:sp modelId="{FE692A34-6436-4455-9026-5EABD2316C2E}">
      <dsp:nvSpPr>
        <dsp:cNvPr id="0" name=""/>
        <dsp:cNvSpPr/>
      </dsp:nvSpPr>
      <dsp:spPr>
        <a:xfrm rot="5400000">
          <a:off x="-383621" y="2657775"/>
          <a:ext cx="2557478" cy="1790235"/>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de-DE" sz="2500" b="0" kern="1200" err="1">
              <a:latin typeface="+mn-lt"/>
            </a:rPr>
            <a:t>Timetables</a:t>
          </a:r>
          <a:r>
            <a:rPr lang="de-DE" sz="2500" b="0" kern="1200">
              <a:latin typeface="+mn-lt"/>
            </a:rPr>
            <a:t>:</a:t>
          </a:r>
          <a:endParaRPr lang="en-US" sz="2500" b="0" kern="1200">
            <a:latin typeface="+mn-lt"/>
          </a:endParaRPr>
        </a:p>
      </dsp:txBody>
      <dsp:txXfrm rot="-5400000">
        <a:off x="1" y="3169272"/>
        <a:ext cx="1790235" cy="767243"/>
      </dsp:txXfrm>
    </dsp:sp>
    <dsp:sp modelId="{8271199C-2C3F-4B49-8A55-13A74430E700}">
      <dsp:nvSpPr>
        <dsp:cNvPr id="0" name=""/>
        <dsp:cNvSpPr/>
      </dsp:nvSpPr>
      <dsp:spPr>
        <a:xfrm rot="5400000">
          <a:off x="3141343" y="923045"/>
          <a:ext cx="1662361" cy="4364578"/>
        </a:xfrm>
        <a:prstGeom prst="round2SameRect">
          <a:avLst/>
        </a:prstGeom>
        <a:solidFill>
          <a:schemeClr val="bg1"/>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de-DE" sz="1300" b="0" kern="1200" err="1">
              <a:latin typeface="+mn-lt"/>
            </a:rPr>
            <a:t>Planned</a:t>
          </a:r>
          <a:r>
            <a:rPr lang="de-DE" sz="1300" b="0" kern="1200">
              <a:latin typeface="+mn-lt"/>
            </a:rPr>
            <a:t> /Station/Hour:</a:t>
          </a:r>
          <a:endParaRPr lang="en-US" sz="1300" b="0" kern="1200">
            <a:latin typeface="+mn-lt"/>
          </a:endParaRPr>
        </a:p>
        <a:p>
          <a:pPr marL="228600" lvl="2" indent="-114300" algn="l" defTabSz="577850" rtl="0">
            <a:lnSpc>
              <a:spcPct val="90000"/>
            </a:lnSpc>
            <a:spcBef>
              <a:spcPct val="0"/>
            </a:spcBef>
            <a:spcAft>
              <a:spcPct val="15000"/>
            </a:spcAft>
            <a:buChar char="•"/>
          </a:pPr>
          <a:r>
            <a:rPr lang="de-DE" sz="1300" b="0" kern="1200">
              <a:latin typeface="+mn-lt"/>
            </a:rPr>
            <a:t>ID, Arrival, Departure</a:t>
          </a:r>
        </a:p>
        <a:p>
          <a:pPr marL="228600" lvl="2" indent="-114300" algn="l" defTabSz="577850">
            <a:lnSpc>
              <a:spcPct val="90000"/>
            </a:lnSpc>
            <a:spcBef>
              <a:spcPct val="0"/>
            </a:spcBef>
            <a:spcAft>
              <a:spcPct val="15000"/>
            </a:spcAft>
            <a:buChar char="•"/>
          </a:pPr>
          <a:r>
            <a:rPr lang="de-DE" sz="1300" b="0" kern="1200">
              <a:latin typeface="+mn-lt"/>
            </a:rPr>
            <a:t>Path</a:t>
          </a:r>
        </a:p>
        <a:p>
          <a:pPr marL="228600" lvl="2" indent="-114300" algn="l" defTabSz="577850" rtl="0">
            <a:lnSpc>
              <a:spcPct val="90000"/>
            </a:lnSpc>
            <a:spcBef>
              <a:spcPct val="0"/>
            </a:spcBef>
            <a:spcAft>
              <a:spcPct val="15000"/>
            </a:spcAft>
            <a:buChar char="•"/>
          </a:pPr>
          <a:r>
            <a:rPr lang="de-DE" sz="1300" b="0" kern="1200">
              <a:latin typeface="+mn-lt"/>
            </a:rPr>
            <a:t>EVA-</a:t>
          </a:r>
          <a:r>
            <a:rPr lang="de-DE" sz="1300" b="0" kern="1200" err="1">
              <a:latin typeface="+mn-lt"/>
            </a:rPr>
            <a:t>Nr</a:t>
          </a:r>
          <a:endParaRPr lang="de-DE" sz="1300" b="0" kern="1200">
            <a:latin typeface="+mn-lt"/>
          </a:endParaRPr>
        </a:p>
        <a:p>
          <a:pPr marL="114300" lvl="1" indent="-114300" algn="l" defTabSz="577850">
            <a:lnSpc>
              <a:spcPct val="90000"/>
            </a:lnSpc>
            <a:spcBef>
              <a:spcPct val="0"/>
            </a:spcBef>
            <a:spcAft>
              <a:spcPct val="15000"/>
            </a:spcAft>
            <a:buChar char="•"/>
          </a:pPr>
          <a:r>
            <a:rPr lang="de-DE" sz="1300" b="0" kern="1200">
              <a:latin typeface="+mn-lt"/>
            </a:rPr>
            <a:t>Change /Station/AllKnown</a:t>
          </a:r>
        </a:p>
        <a:p>
          <a:pPr marL="228600" lvl="2" indent="-114300" algn="l" defTabSz="577850">
            <a:lnSpc>
              <a:spcPct val="90000"/>
            </a:lnSpc>
            <a:spcBef>
              <a:spcPct val="0"/>
            </a:spcBef>
            <a:spcAft>
              <a:spcPct val="15000"/>
            </a:spcAft>
            <a:buChar char="•"/>
          </a:pPr>
          <a:r>
            <a:rPr lang="de-DE" sz="1300" b="0" kern="1200">
              <a:latin typeface="+mn-lt"/>
            </a:rPr>
            <a:t>ID, Arrival, Departure</a:t>
          </a:r>
          <a:endParaRPr lang="en-US" sz="1300" b="0" kern="1200">
            <a:latin typeface="+mn-lt"/>
          </a:endParaRPr>
        </a:p>
        <a:p>
          <a:pPr marL="228600" lvl="2" indent="-114300" algn="l" defTabSz="577850">
            <a:lnSpc>
              <a:spcPct val="90000"/>
            </a:lnSpc>
            <a:spcBef>
              <a:spcPct val="0"/>
            </a:spcBef>
            <a:spcAft>
              <a:spcPct val="15000"/>
            </a:spcAft>
            <a:buChar char="•"/>
          </a:pPr>
          <a:r>
            <a:rPr lang="de-DE" sz="1300" b="0" kern="1200">
              <a:latin typeface="+mn-lt"/>
            </a:rPr>
            <a:t>Change Message</a:t>
          </a:r>
        </a:p>
      </dsp:txBody>
      <dsp:txXfrm rot="-5400000">
        <a:off x="1790235" y="2355303"/>
        <a:ext cx="4283428" cy="15000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A71E9-CC88-432D-A836-9AFCFA90C2CF}">
      <dsp:nvSpPr>
        <dsp:cNvPr id="0" name=""/>
        <dsp:cNvSpPr/>
      </dsp:nvSpPr>
      <dsp:spPr>
        <a:xfrm rot="10800000">
          <a:off x="780347" y="35760"/>
          <a:ext cx="4407046" cy="4407046"/>
        </a:xfrm>
        <a:prstGeom prst="circularArrow">
          <a:avLst>
            <a:gd name="adj1" fmla="val 4668"/>
            <a:gd name="adj2" fmla="val 272909"/>
            <a:gd name="adj3" fmla="val 13009301"/>
            <a:gd name="adj4" fmla="val 17910742"/>
            <a:gd name="adj5" fmla="val 4847"/>
          </a:avLst>
        </a:prstGeom>
        <a:solidFill>
          <a:schemeClr val="accent1">
            <a:tint val="40000"/>
            <a:hueOff val="0"/>
            <a:satOff val="0"/>
            <a:lumOff val="0"/>
            <a:alphaOff val="0"/>
          </a:schemeClr>
        </a:solidFill>
        <a:ln>
          <a:solidFill>
            <a:schemeClr val="accent1">
              <a:lumMod val="50000"/>
            </a:schemeClr>
          </a:solidFill>
        </a:ln>
        <a:effectLst/>
      </dsp:spPr>
      <dsp:style>
        <a:lnRef idx="0">
          <a:scrgbClr r="0" g="0" b="0"/>
        </a:lnRef>
        <a:fillRef idx="1">
          <a:scrgbClr r="0" g="0" b="0"/>
        </a:fillRef>
        <a:effectRef idx="0">
          <a:scrgbClr r="0" g="0" b="0"/>
        </a:effectRef>
        <a:fontRef idx="minor"/>
      </dsp:style>
    </dsp:sp>
    <dsp:sp modelId="{E090B5E8-EB6A-4932-A048-71C867ABAC75}">
      <dsp:nvSpPr>
        <dsp:cNvPr id="0" name=""/>
        <dsp:cNvSpPr/>
      </dsp:nvSpPr>
      <dsp:spPr>
        <a:xfrm>
          <a:off x="1583724" y="119690"/>
          <a:ext cx="2800292" cy="140014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de-DE" sz="1900" kern="1200" err="1">
              <a:latin typeface="+mn-lt"/>
              <a:cs typeface="Arial"/>
            </a:rPr>
            <a:t>Iterating</a:t>
          </a:r>
          <a:r>
            <a:rPr lang="de-DE" sz="1900" kern="1200">
              <a:latin typeface="+mn-lt"/>
              <a:cs typeface="Arial"/>
            </a:rPr>
            <a:t> </a:t>
          </a:r>
          <a:r>
            <a:rPr lang="de-DE" sz="1900" kern="1200" err="1">
              <a:latin typeface="+mn-lt"/>
              <a:cs typeface="Arial"/>
            </a:rPr>
            <a:t>over</a:t>
          </a:r>
          <a:r>
            <a:rPr lang="de-DE" sz="1900" kern="1200">
              <a:latin typeface="+mn-lt"/>
              <a:cs typeface="Arial"/>
            </a:rPr>
            <a:t> all </a:t>
          </a:r>
          <a:r>
            <a:rPr lang="de-DE" sz="1900" kern="1200" err="1">
              <a:latin typeface="+mn-lt"/>
              <a:cs typeface="Arial"/>
            </a:rPr>
            <a:t>selected</a:t>
          </a:r>
          <a:r>
            <a:rPr lang="de-DE" sz="1900" kern="1200">
              <a:latin typeface="+mn-lt"/>
              <a:cs typeface="Arial"/>
            </a:rPr>
            <a:t> </a:t>
          </a:r>
          <a:r>
            <a:rPr lang="de-DE" sz="1900" kern="1200" err="1">
              <a:latin typeface="+mn-lt"/>
              <a:cs typeface="Arial"/>
            </a:rPr>
            <a:t>stations</a:t>
          </a:r>
          <a:r>
            <a:rPr lang="de-DE" sz="1900" kern="1200">
              <a:latin typeface="+mn-lt"/>
              <a:cs typeface="Arial"/>
            </a:rPr>
            <a:t> and </a:t>
          </a:r>
          <a:r>
            <a:rPr lang="de-DE" sz="1900" kern="1200" err="1">
              <a:latin typeface="+mn-lt"/>
              <a:cs typeface="Arial"/>
            </a:rPr>
            <a:t>combining</a:t>
          </a:r>
          <a:r>
            <a:rPr lang="de-DE" sz="1900" kern="1200">
              <a:latin typeface="+mn-lt"/>
              <a:cs typeface="Arial"/>
            </a:rPr>
            <a:t> </a:t>
          </a:r>
          <a:r>
            <a:rPr lang="de-DE" sz="1900" kern="1200" err="1">
              <a:latin typeface="+mn-lt"/>
              <a:cs typeface="Arial"/>
            </a:rPr>
            <a:t>the</a:t>
          </a:r>
          <a:r>
            <a:rPr lang="de-DE" sz="1900" kern="1200">
              <a:latin typeface="+mn-lt"/>
              <a:cs typeface="Arial"/>
            </a:rPr>
            <a:t> </a:t>
          </a:r>
          <a:r>
            <a:rPr lang="de-DE" sz="1900" kern="1200" err="1">
              <a:latin typeface="+mn-lt"/>
              <a:cs typeface="Arial"/>
            </a:rPr>
            <a:t>dataframes</a:t>
          </a:r>
          <a:endParaRPr lang="en-US" sz="1900" kern="1200">
            <a:latin typeface="+mn-lt"/>
            <a:cs typeface="Arial"/>
          </a:endParaRPr>
        </a:p>
      </dsp:txBody>
      <dsp:txXfrm>
        <a:off x="1652073" y="188039"/>
        <a:ext cx="2663594" cy="1263448"/>
      </dsp:txXfrm>
    </dsp:sp>
    <dsp:sp modelId="{70A2CFBB-C305-46A8-9D13-07F03960F323}">
      <dsp:nvSpPr>
        <dsp:cNvPr id="0" name=""/>
        <dsp:cNvSpPr/>
      </dsp:nvSpPr>
      <dsp:spPr>
        <a:xfrm>
          <a:off x="3166146" y="1702112"/>
          <a:ext cx="2800292" cy="140014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de-DE" sz="1900" kern="1200">
              <a:latin typeface="+mn-lt"/>
            </a:rPr>
            <a:t>Export </a:t>
          </a:r>
          <a:r>
            <a:rPr lang="de-DE" sz="1900" kern="1200" err="1">
              <a:latin typeface="+mn-lt"/>
            </a:rPr>
            <a:t>as</a:t>
          </a:r>
          <a:r>
            <a:rPr lang="de-DE" sz="1900" kern="1200">
              <a:latin typeface="+mn-lt"/>
            </a:rPr>
            <a:t> CSV</a:t>
          </a:r>
          <a:endParaRPr lang="de-DE" sz="1900" kern="1200">
            <a:latin typeface="+mn-lt"/>
            <a:cs typeface="Arial"/>
          </a:endParaRPr>
        </a:p>
      </dsp:txBody>
      <dsp:txXfrm>
        <a:off x="3234495" y="1770461"/>
        <a:ext cx="2663594" cy="1263448"/>
      </dsp:txXfrm>
    </dsp:sp>
    <dsp:sp modelId="{F857CDAE-392F-40C2-9F97-F54EBFE23EF9}">
      <dsp:nvSpPr>
        <dsp:cNvPr id="0" name=""/>
        <dsp:cNvSpPr/>
      </dsp:nvSpPr>
      <dsp:spPr>
        <a:xfrm>
          <a:off x="1583724" y="3284535"/>
          <a:ext cx="2800292" cy="140014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de-DE" sz="1900" kern="1200">
              <a:latin typeface="+mn-lt"/>
              <a:cs typeface="Arial"/>
            </a:rPr>
            <a:t>Wait 1 </a:t>
          </a:r>
          <a:r>
            <a:rPr lang="de-DE" sz="1900" kern="1200" err="1">
              <a:latin typeface="+mn-lt"/>
              <a:cs typeface="Arial"/>
            </a:rPr>
            <a:t>hour</a:t>
          </a:r>
          <a:endParaRPr lang="de-DE" sz="1900" kern="1200">
            <a:latin typeface="+mn-lt"/>
            <a:cs typeface="Arial"/>
          </a:endParaRPr>
        </a:p>
      </dsp:txBody>
      <dsp:txXfrm>
        <a:off x="1652073" y="3352884"/>
        <a:ext cx="2663594" cy="1263448"/>
      </dsp:txXfrm>
    </dsp:sp>
    <dsp:sp modelId="{9AB534EC-64B7-41A8-A932-A21264E4C3BD}">
      <dsp:nvSpPr>
        <dsp:cNvPr id="0" name=""/>
        <dsp:cNvSpPr/>
      </dsp:nvSpPr>
      <dsp:spPr>
        <a:xfrm>
          <a:off x="1302" y="1702112"/>
          <a:ext cx="2800292" cy="140014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de-DE" sz="1900" kern="1200" err="1">
              <a:latin typeface="+mn-lt"/>
              <a:cs typeface="Arial"/>
            </a:rPr>
            <a:t>Collecting</a:t>
          </a:r>
          <a:r>
            <a:rPr lang="de-DE" sz="1900" kern="1200">
              <a:latin typeface="+mn-lt"/>
              <a:cs typeface="Arial"/>
            </a:rPr>
            <a:t> </a:t>
          </a:r>
          <a:r>
            <a:rPr lang="de-DE" sz="1900" kern="1200" err="1">
              <a:latin typeface="+mn-lt"/>
              <a:cs typeface="Arial"/>
            </a:rPr>
            <a:t>arrival</a:t>
          </a:r>
          <a:r>
            <a:rPr lang="de-DE" sz="1900" kern="1200">
              <a:latin typeface="+mn-lt"/>
              <a:cs typeface="Arial"/>
            </a:rPr>
            <a:t> and </a:t>
          </a:r>
          <a:r>
            <a:rPr lang="de-DE" sz="1900" kern="1200" err="1">
              <a:latin typeface="+mn-lt"/>
              <a:cs typeface="Arial"/>
            </a:rPr>
            <a:t>departure</a:t>
          </a:r>
          <a:r>
            <a:rPr lang="de-DE" sz="1900" kern="1200">
              <a:latin typeface="+mn-lt"/>
              <a:cs typeface="Arial"/>
            </a:rPr>
            <a:t> </a:t>
          </a:r>
          <a:r>
            <a:rPr lang="de-DE" sz="1900" kern="1200" err="1">
              <a:latin typeface="+mn-lt"/>
              <a:cs typeface="Arial"/>
            </a:rPr>
            <a:t>plans</a:t>
          </a:r>
          <a:r>
            <a:rPr lang="de-DE" sz="1900" kern="1200">
              <a:latin typeface="+mn-lt"/>
              <a:cs typeface="Arial"/>
            </a:rPr>
            <a:t> and </a:t>
          </a:r>
          <a:r>
            <a:rPr lang="de-DE" sz="1900" kern="1200" err="1">
              <a:latin typeface="+mn-lt"/>
              <a:cs typeface="Arial"/>
            </a:rPr>
            <a:t>changes</a:t>
          </a:r>
          <a:r>
            <a:rPr lang="de-DE" sz="1900" kern="1200">
              <a:latin typeface="+mn-lt"/>
              <a:cs typeface="Arial"/>
            </a:rPr>
            <a:t> from </a:t>
          </a:r>
          <a:r>
            <a:rPr lang="de-DE" sz="1900" kern="1200" err="1">
              <a:latin typeface="+mn-lt"/>
              <a:cs typeface="Arial"/>
            </a:rPr>
            <a:t>Timetable</a:t>
          </a:r>
          <a:r>
            <a:rPr lang="de-DE" sz="1900" kern="1200">
              <a:latin typeface="+mn-lt"/>
              <a:cs typeface="Arial"/>
            </a:rPr>
            <a:t> API</a:t>
          </a:r>
        </a:p>
      </dsp:txBody>
      <dsp:txXfrm>
        <a:off x="69651" y="1770461"/>
        <a:ext cx="2663594" cy="126344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475D73-244F-4A27-8057-C1811CC86834}" type="datetimeFigureOut">
              <a:rPr lang="de-DE" smtClean="0"/>
              <a:t>17.07.24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15834-835B-4CE9-9B68-0EAA9F0DC83B}" type="slidenum">
              <a:rPr lang="de-DE" smtClean="0"/>
              <a:t>‹#›</a:t>
            </a:fld>
            <a:endParaRPr lang="de-DE"/>
          </a:p>
        </p:txBody>
      </p:sp>
    </p:spTree>
    <p:extLst>
      <p:ext uri="{BB962C8B-B14F-4D97-AF65-F5344CB8AC3E}">
        <p14:creationId xmlns:p14="http://schemas.microsoft.com/office/powerpoint/2010/main" val="214719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p:txBody>
      </p:sp>
      <p:sp>
        <p:nvSpPr>
          <p:cNvPr id="4" name="Foliennummernplatzhalter 3"/>
          <p:cNvSpPr>
            <a:spLocks noGrp="1"/>
          </p:cNvSpPr>
          <p:nvPr>
            <p:ph type="sldNum" sz="quarter" idx="5"/>
          </p:nvPr>
        </p:nvSpPr>
        <p:spPr/>
        <p:txBody>
          <a:bodyPr/>
          <a:lstStyle/>
          <a:p>
            <a:fld id="{20715834-835B-4CE9-9B68-0EAA9F0DC83B}" type="slidenum">
              <a:rPr lang="de-DE" smtClean="0"/>
              <a:t>2</a:t>
            </a:fld>
            <a:endParaRPr lang="de-DE"/>
          </a:p>
        </p:txBody>
      </p:sp>
    </p:spTree>
    <p:extLst>
      <p:ext uri="{BB962C8B-B14F-4D97-AF65-F5344CB8AC3E}">
        <p14:creationId xmlns:p14="http://schemas.microsoft.com/office/powerpoint/2010/main" val="2914870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a:t>~7,5 </a:t>
            </a:r>
            <a:r>
              <a:rPr lang="de-DE" err="1"/>
              <a:t>years</a:t>
            </a:r>
            <a:r>
              <a:rPr lang="de-DE"/>
              <a:t> </a:t>
            </a:r>
            <a:r>
              <a:rPr lang="de-DE" err="1"/>
              <a:t>of</a:t>
            </a:r>
            <a:r>
              <a:rPr lang="de-DE"/>
              <a:t> </a:t>
            </a:r>
            <a:r>
              <a:rPr lang="de-DE" err="1"/>
              <a:t>delay</a:t>
            </a:r>
            <a:r>
              <a:rPr lang="de-DE"/>
              <a:t> in </a:t>
            </a:r>
            <a:r>
              <a:rPr lang="de-DE" err="1"/>
              <a:t>one</a:t>
            </a:r>
            <a:r>
              <a:rPr lang="de-DE"/>
              <a:t> </a:t>
            </a:r>
            <a:r>
              <a:rPr lang="de-DE" err="1"/>
              <a:t>week</a:t>
            </a:r>
            <a:endParaRPr lang="de-DE"/>
          </a:p>
          <a:p>
            <a:pPr marL="171450" indent="-171450">
              <a:buFontTx/>
              <a:buChar char="-"/>
            </a:pPr>
            <a:r>
              <a:rPr lang="de-DE"/>
              <a:t>DB </a:t>
            </a:r>
            <a:r>
              <a:rPr lang="de-DE" err="1"/>
              <a:t>definition</a:t>
            </a:r>
            <a:r>
              <a:rPr lang="de-DE"/>
              <a:t> 6 min not </a:t>
            </a:r>
            <a:r>
              <a:rPr lang="de-DE" err="1"/>
              <a:t>included</a:t>
            </a:r>
            <a:r>
              <a:rPr lang="de-DE"/>
              <a:t> -&gt; but in </a:t>
            </a:r>
            <a:r>
              <a:rPr lang="de-DE" err="1"/>
              <a:t>the</a:t>
            </a:r>
            <a:r>
              <a:rPr lang="de-DE"/>
              <a:t> </a:t>
            </a:r>
            <a:r>
              <a:rPr lang="de-DE" err="1"/>
              <a:t>following</a:t>
            </a:r>
            <a:r>
              <a:rPr lang="de-DE"/>
              <a:t> </a:t>
            </a:r>
            <a:r>
              <a:rPr lang="de-DE" err="1"/>
              <a:t>analyses</a:t>
            </a:r>
            <a:endParaRPr lang="de-DE"/>
          </a:p>
          <a:p>
            <a:pPr marL="171450" indent="-171450">
              <a:buFontTx/>
              <a:buChar char="-"/>
            </a:pPr>
            <a:r>
              <a:rPr lang="de-DE"/>
              <a:t>Parts ansagen!</a:t>
            </a:r>
          </a:p>
        </p:txBody>
      </p:sp>
      <p:sp>
        <p:nvSpPr>
          <p:cNvPr id="4" name="Foliennummernplatzhalter 3"/>
          <p:cNvSpPr>
            <a:spLocks noGrp="1"/>
          </p:cNvSpPr>
          <p:nvPr>
            <p:ph type="sldNum" sz="quarter" idx="5"/>
          </p:nvPr>
        </p:nvSpPr>
        <p:spPr/>
        <p:txBody>
          <a:bodyPr/>
          <a:lstStyle/>
          <a:p>
            <a:fld id="{20715834-835B-4CE9-9B68-0EAA9F0DC83B}" type="slidenum">
              <a:rPr lang="de-DE" smtClean="0"/>
              <a:t>12</a:t>
            </a:fld>
            <a:endParaRPr lang="de-DE"/>
          </a:p>
        </p:txBody>
      </p:sp>
    </p:spTree>
    <p:extLst>
      <p:ext uri="{BB962C8B-B14F-4D97-AF65-F5344CB8AC3E}">
        <p14:creationId xmlns:p14="http://schemas.microsoft.com/office/powerpoint/2010/main" val="269108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Michael</a:t>
            </a:r>
          </a:p>
          <a:p>
            <a:pPr marL="171450" indent="-171450">
              <a:buFontTx/>
              <a:buChar char="-"/>
            </a:pPr>
            <a:r>
              <a:rPr lang="de-DE"/>
              <a:t>First </a:t>
            </a:r>
            <a:r>
              <a:rPr lang="de-DE" err="1"/>
              <a:t>we</a:t>
            </a:r>
            <a:r>
              <a:rPr lang="de-DE"/>
              <a:t> </a:t>
            </a:r>
            <a:r>
              <a:rPr lang="de-DE" err="1"/>
              <a:t>looked</a:t>
            </a:r>
            <a:r>
              <a:rPr lang="de-DE"/>
              <a:t> </a:t>
            </a:r>
            <a:r>
              <a:rPr lang="de-DE" err="1"/>
              <a:t>into</a:t>
            </a:r>
            <a:r>
              <a:rPr lang="de-DE"/>
              <a:t> </a:t>
            </a:r>
            <a:r>
              <a:rPr lang="de-DE" err="1"/>
              <a:t>the</a:t>
            </a:r>
            <a:r>
              <a:rPr lang="de-DE"/>
              <a:t> </a:t>
            </a:r>
            <a:r>
              <a:rPr lang="de-DE" err="1"/>
              <a:t>timely</a:t>
            </a:r>
            <a:r>
              <a:rPr lang="de-DE"/>
              <a:t> </a:t>
            </a:r>
            <a:r>
              <a:rPr lang="de-DE" err="1"/>
              <a:t>behaviour</a:t>
            </a:r>
            <a:r>
              <a:rPr lang="de-DE"/>
              <a:t> </a:t>
            </a:r>
            <a:r>
              <a:rPr lang="de-DE" err="1"/>
              <a:t>of</a:t>
            </a:r>
            <a:r>
              <a:rPr lang="de-DE"/>
              <a:t> </a:t>
            </a:r>
            <a:r>
              <a:rPr lang="de-DE" err="1"/>
              <a:t>delays</a:t>
            </a:r>
            <a:endParaRPr lang="de-DE"/>
          </a:p>
          <a:p>
            <a:pPr marL="171450" indent="-171450">
              <a:buFontTx/>
              <a:buChar char="-"/>
            </a:pPr>
            <a:r>
              <a:rPr lang="de-DE" err="1"/>
              <a:t>To</a:t>
            </a:r>
            <a:r>
              <a:rPr lang="de-DE"/>
              <a:t> </a:t>
            </a:r>
            <a:r>
              <a:rPr lang="de-DE" err="1"/>
              <a:t>uncover</a:t>
            </a:r>
            <a:r>
              <a:rPr lang="de-DE"/>
              <a:t> </a:t>
            </a:r>
            <a:r>
              <a:rPr lang="de-DE" err="1"/>
              <a:t>if</a:t>
            </a:r>
            <a:r>
              <a:rPr lang="de-DE"/>
              <a:t> </a:t>
            </a:r>
            <a:r>
              <a:rPr lang="de-DE" err="1"/>
              <a:t>there</a:t>
            </a:r>
            <a:r>
              <a:rPr lang="de-DE"/>
              <a:t> </a:t>
            </a:r>
            <a:r>
              <a:rPr lang="de-DE" err="1"/>
              <a:t>are</a:t>
            </a:r>
            <a:r>
              <a:rPr lang="de-DE"/>
              <a:t> </a:t>
            </a:r>
            <a:r>
              <a:rPr lang="de-DE" err="1"/>
              <a:t>periodic</a:t>
            </a:r>
            <a:r>
              <a:rPr lang="de-DE"/>
              <a:t> </a:t>
            </a:r>
            <a:r>
              <a:rPr lang="de-DE" err="1"/>
              <a:t>patterns</a:t>
            </a:r>
            <a:r>
              <a:rPr lang="de-DE"/>
              <a:t> </a:t>
            </a:r>
            <a:r>
              <a:rPr lang="de-DE" err="1"/>
              <a:t>with</a:t>
            </a:r>
            <a:r>
              <a:rPr lang="de-DE"/>
              <a:t> </a:t>
            </a:r>
            <a:r>
              <a:rPr lang="de-DE" err="1"/>
              <a:t>might</a:t>
            </a:r>
            <a:r>
              <a:rPr lang="de-DE"/>
              <a:t> </a:t>
            </a:r>
            <a:r>
              <a:rPr lang="de-DE" err="1"/>
              <a:t>suggest</a:t>
            </a:r>
            <a:r>
              <a:rPr lang="de-DE"/>
              <a:t> </a:t>
            </a:r>
            <a:r>
              <a:rPr lang="de-DE" err="1"/>
              <a:t>systemic</a:t>
            </a:r>
            <a:r>
              <a:rPr lang="de-DE"/>
              <a:t> </a:t>
            </a:r>
            <a:r>
              <a:rPr lang="de-DE" err="1"/>
              <a:t>issues</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13</a:t>
            </a:fld>
            <a:endParaRPr lang="de-DE"/>
          </a:p>
        </p:txBody>
      </p:sp>
    </p:spTree>
    <p:extLst>
      <p:ext uri="{BB962C8B-B14F-4D97-AF65-F5344CB8AC3E}">
        <p14:creationId xmlns:p14="http://schemas.microsoft.com/office/powerpoint/2010/main" val="1888489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a:t>-Most </a:t>
            </a:r>
            <a:r>
              <a:rPr lang="de-DE" err="1"/>
              <a:t>of</a:t>
            </a:r>
            <a:r>
              <a:rPr lang="de-DE"/>
              <a:t> </a:t>
            </a:r>
            <a:r>
              <a:rPr lang="de-DE" err="1"/>
              <a:t>the</a:t>
            </a:r>
            <a:r>
              <a:rPr lang="de-DE"/>
              <a:t> </a:t>
            </a:r>
            <a:r>
              <a:rPr lang="de-DE" err="1"/>
              <a:t>visuals</a:t>
            </a:r>
            <a:r>
              <a:rPr lang="de-DE"/>
              <a:t> you will </a:t>
            </a:r>
            <a:r>
              <a:rPr lang="de-DE" err="1"/>
              <a:t>see</a:t>
            </a:r>
            <a:r>
              <a:rPr lang="de-DE"/>
              <a:t> now </a:t>
            </a:r>
            <a:r>
              <a:rPr lang="de-DE" err="1"/>
              <a:t>can</a:t>
            </a:r>
            <a:r>
              <a:rPr lang="de-DE"/>
              <a:t> also </a:t>
            </a:r>
            <a:r>
              <a:rPr lang="de-DE" err="1"/>
              <a:t>be</a:t>
            </a:r>
            <a:r>
              <a:rPr lang="de-DE"/>
              <a:t> </a:t>
            </a:r>
            <a:r>
              <a:rPr lang="de-DE" err="1"/>
              <a:t>seen</a:t>
            </a:r>
            <a:r>
              <a:rPr lang="de-DE"/>
              <a:t> on our </a:t>
            </a:r>
            <a:r>
              <a:rPr lang="de-DE" err="1"/>
              <a:t>dashboard</a:t>
            </a:r>
            <a:endParaRPr lang="de-DE"/>
          </a:p>
          <a:p>
            <a:r>
              <a:rPr lang="de-DE"/>
              <a:t>-on </a:t>
            </a:r>
            <a:r>
              <a:rPr lang="de-DE" err="1"/>
              <a:t>the</a:t>
            </a:r>
            <a:r>
              <a:rPr lang="de-DE"/>
              <a:t> </a:t>
            </a:r>
            <a:r>
              <a:rPr lang="de-DE" err="1"/>
              <a:t>right</a:t>
            </a:r>
            <a:r>
              <a:rPr lang="de-DE"/>
              <a:t> you </a:t>
            </a:r>
            <a:r>
              <a:rPr lang="de-DE" err="1"/>
              <a:t>can</a:t>
            </a:r>
            <a:r>
              <a:rPr lang="de-DE"/>
              <a:t> </a:t>
            </a:r>
            <a:r>
              <a:rPr lang="de-DE" err="1"/>
              <a:t>see</a:t>
            </a:r>
            <a:r>
              <a:rPr lang="de-DE"/>
              <a:t> </a:t>
            </a:r>
            <a:r>
              <a:rPr lang="de-DE" err="1"/>
              <a:t>the</a:t>
            </a:r>
            <a:r>
              <a:rPr lang="de-DE"/>
              <a:t> </a:t>
            </a:r>
            <a:r>
              <a:rPr lang="de-DE" err="1"/>
              <a:t>development</a:t>
            </a:r>
            <a:r>
              <a:rPr lang="de-DE"/>
              <a:t> </a:t>
            </a:r>
            <a:r>
              <a:rPr lang="de-DE" err="1"/>
              <a:t>of</a:t>
            </a:r>
            <a:r>
              <a:rPr lang="de-DE"/>
              <a:t> </a:t>
            </a:r>
            <a:r>
              <a:rPr lang="de-DE" err="1"/>
              <a:t>delays</a:t>
            </a:r>
            <a:r>
              <a:rPr lang="de-DE"/>
              <a:t> </a:t>
            </a:r>
            <a:r>
              <a:rPr lang="de-DE" err="1"/>
              <a:t>over</a:t>
            </a:r>
            <a:r>
              <a:rPr lang="de-DE"/>
              <a:t> our time </a:t>
            </a:r>
            <a:r>
              <a:rPr lang="de-DE" err="1"/>
              <a:t>period</a:t>
            </a:r>
            <a:r>
              <a:rPr lang="de-DE"/>
              <a:t> in </a:t>
            </a:r>
            <a:r>
              <a:rPr lang="de-DE" err="1"/>
              <a:t>germany</a:t>
            </a:r>
            <a:endParaRPr lang="de-DE"/>
          </a:p>
          <a:p>
            <a:r>
              <a:rPr lang="de-DE"/>
              <a:t>-you </a:t>
            </a:r>
            <a:r>
              <a:rPr lang="de-DE" err="1"/>
              <a:t>can</a:t>
            </a:r>
            <a:r>
              <a:rPr lang="de-DE"/>
              <a:t> already </a:t>
            </a:r>
            <a:r>
              <a:rPr lang="de-DE" err="1"/>
              <a:t>see</a:t>
            </a:r>
            <a:r>
              <a:rPr lang="de-DE"/>
              <a:t> </a:t>
            </a:r>
            <a:r>
              <a:rPr lang="de-DE" err="1"/>
              <a:t>delays</a:t>
            </a:r>
            <a:r>
              <a:rPr lang="de-DE"/>
              <a:t> </a:t>
            </a:r>
            <a:r>
              <a:rPr lang="de-DE" err="1"/>
              <a:t>multiply</a:t>
            </a:r>
            <a:r>
              <a:rPr lang="de-DE"/>
              <a:t> and </a:t>
            </a:r>
            <a:r>
              <a:rPr lang="de-DE" err="1"/>
              <a:t>spread</a:t>
            </a:r>
            <a:r>
              <a:rPr lang="de-DE"/>
              <a:t> out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https://fantastictrainsandwhentofindthem.streamlit.app/</a:t>
            </a:r>
          </a:p>
          <a:p>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14</a:t>
            </a:fld>
            <a:endParaRPr lang="de-DE"/>
          </a:p>
        </p:txBody>
      </p:sp>
    </p:spTree>
    <p:extLst>
      <p:ext uri="{BB962C8B-B14F-4D97-AF65-F5344CB8AC3E}">
        <p14:creationId xmlns:p14="http://schemas.microsoft.com/office/powerpoint/2010/main" val="1424030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a:t>-</a:t>
            </a:r>
            <a:r>
              <a:rPr lang="de-DE" err="1"/>
              <a:t>the</a:t>
            </a:r>
            <a:r>
              <a:rPr lang="de-DE"/>
              <a:t> </a:t>
            </a:r>
            <a:r>
              <a:rPr lang="de-DE" err="1"/>
              <a:t>gap</a:t>
            </a:r>
            <a:r>
              <a:rPr lang="de-DE"/>
              <a:t> on </a:t>
            </a:r>
            <a:r>
              <a:rPr lang="de-DE" err="1"/>
              <a:t>the</a:t>
            </a:r>
            <a:r>
              <a:rPr lang="de-DE"/>
              <a:t> </a:t>
            </a:r>
            <a:r>
              <a:rPr lang="de-DE" err="1"/>
              <a:t>first</a:t>
            </a:r>
            <a:r>
              <a:rPr lang="de-DE"/>
              <a:t> </a:t>
            </a:r>
            <a:r>
              <a:rPr lang="de-DE" err="1"/>
              <a:t>day</a:t>
            </a:r>
            <a:r>
              <a:rPr lang="de-DE"/>
              <a:t> </a:t>
            </a:r>
            <a:r>
              <a:rPr lang="de-DE" err="1"/>
              <a:t>betweeen</a:t>
            </a:r>
            <a:r>
              <a:rPr lang="de-DE"/>
              <a:t> </a:t>
            </a:r>
            <a:r>
              <a:rPr lang="de-DE" err="1"/>
              <a:t>arrival</a:t>
            </a:r>
            <a:r>
              <a:rPr lang="de-DE"/>
              <a:t> and </a:t>
            </a:r>
            <a:r>
              <a:rPr lang="de-DE" err="1"/>
              <a:t>departure</a:t>
            </a:r>
            <a:r>
              <a:rPr lang="de-DE"/>
              <a:t> </a:t>
            </a:r>
            <a:r>
              <a:rPr lang="de-DE" err="1"/>
              <a:t>is</a:t>
            </a:r>
            <a:r>
              <a:rPr lang="de-DE"/>
              <a:t> due to </a:t>
            </a:r>
            <a:r>
              <a:rPr lang="de-DE" err="1"/>
              <a:t>measurement</a:t>
            </a:r>
            <a:r>
              <a:rPr lang="de-DE"/>
              <a:t> </a:t>
            </a:r>
            <a:r>
              <a:rPr lang="de-DE" err="1"/>
              <a:t>issues</a:t>
            </a:r>
            <a:r>
              <a:rPr lang="de-DE"/>
              <a:t> </a:t>
            </a:r>
            <a:r>
              <a:rPr lang="de-DE" err="1"/>
              <a:t>resulting</a:t>
            </a:r>
            <a:r>
              <a:rPr lang="de-DE"/>
              <a:t> in a </a:t>
            </a:r>
            <a:r>
              <a:rPr lang="de-DE" err="1"/>
              <a:t>gap</a:t>
            </a:r>
            <a:r>
              <a:rPr lang="de-DE"/>
              <a:t> in </a:t>
            </a:r>
            <a:r>
              <a:rPr lang="de-DE" err="1"/>
              <a:t>the</a:t>
            </a:r>
            <a:r>
              <a:rPr lang="de-DE"/>
              <a:t> </a:t>
            </a:r>
            <a:r>
              <a:rPr lang="de-DE" err="1"/>
              <a:t>data</a:t>
            </a:r>
            <a:endParaRPr lang="de-DE"/>
          </a:p>
          <a:p>
            <a:r>
              <a:rPr lang="de-DE"/>
              <a:t>- </a:t>
            </a:r>
            <a:r>
              <a:rPr lang="de-DE" err="1"/>
              <a:t>Lowest</a:t>
            </a:r>
            <a:r>
              <a:rPr lang="de-DE"/>
              <a:t> in </a:t>
            </a:r>
            <a:r>
              <a:rPr lang="de-DE" err="1"/>
              <a:t>the</a:t>
            </a:r>
            <a:r>
              <a:rPr lang="de-DE"/>
              <a:t> </a:t>
            </a:r>
            <a:r>
              <a:rPr lang="de-DE" err="1"/>
              <a:t>morning</a:t>
            </a:r>
            <a:r>
              <a:rPr lang="de-DE"/>
              <a:t> and </a:t>
            </a:r>
            <a:r>
              <a:rPr lang="de-DE" err="1"/>
              <a:t>peaks</a:t>
            </a:r>
            <a:r>
              <a:rPr lang="de-DE"/>
              <a:t> </a:t>
            </a:r>
            <a:r>
              <a:rPr lang="de-DE" err="1"/>
              <a:t>around</a:t>
            </a:r>
            <a:r>
              <a:rPr lang="de-DE"/>
              <a:t> 4-5 </a:t>
            </a:r>
            <a:r>
              <a:rPr lang="de-DE" err="1"/>
              <a:t>pm</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15</a:t>
            </a:fld>
            <a:endParaRPr lang="de-DE"/>
          </a:p>
        </p:txBody>
      </p:sp>
    </p:spTree>
    <p:extLst>
      <p:ext uri="{BB962C8B-B14F-4D97-AF65-F5344CB8AC3E}">
        <p14:creationId xmlns:p14="http://schemas.microsoft.com/office/powerpoint/2010/main" val="1314076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a:t>-</a:t>
            </a:r>
            <a:r>
              <a:rPr lang="de-DE" err="1"/>
              <a:t>the</a:t>
            </a:r>
            <a:r>
              <a:rPr lang="de-DE"/>
              <a:t> </a:t>
            </a:r>
            <a:r>
              <a:rPr lang="de-DE" err="1"/>
              <a:t>gap</a:t>
            </a:r>
            <a:r>
              <a:rPr lang="de-DE"/>
              <a:t> on </a:t>
            </a:r>
            <a:r>
              <a:rPr lang="de-DE" err="1"/>
              <a:t>the</a:t>
            </a:r>
            <a:r>
              <a:rPr lang="de-DE"/>
              <a:t> </a:t>
            </a:r>
            <a:r>
              <a:rPr lang="de-DE" err="1"/>
              <a:t>first</a:t>
            </a:r>
            <a:r>
              <a:rPr lang="de-DE"/>
              <a:t> </a:t>
            </a:r>
            <a:r>
              <a:rPr lang="de-DE" err="1"/>
              <a:t>day</a:t>
            </a:r>
            <a:r>
              <a:rPr lang="de-DE"/>
              <a:t> </a:t>
            </a:r>
            <a:r>
              <a:rPr lang="de-DE" err="1"/>
              <a:t>betweeen</a:t>
            </a:r>
            <a:r>
              <a:rPr lang="de-DE"/>
              <a:t> </a:t>
            </a:r>
            <a:r>
              <a:rPr lang="de-DE" err="1"/>
              <a:t>arrival</a:t>
            </a:r>
            <a:r>
              <a:rPr lang="de-DE"/>
              <a:t> and </a:t>
            </a:r>
            <a:r>
              <a:rPr lang="de-DE" err="1"/>
              <a:t>departure</a:t>
            </a:r>
            <a:r>
              <a:rPr lang="de-DE"/>
              <a:t> </a:t>
            </a:r>
            <a:r>
              <a:rPr lang="de-DE" err="1"/>
              <a:t>is</a:t>
            </a:r>
            <a:r>
              <a:rPr lang="de-DE"/>
              <a:t> due to </a:t>
            </a:r>
            <a:r>
              <a:rPr lang="de-DE" err="1"/>
              <a:t>measurement</a:t>
            </a:r>
            <a:r>
              <a:rPr lang="de-DE"/>
              <a:t> </a:t>
            </a:r>
            <a:r>
              <a:rPr lang="de-DE" err="1"/>
              <a:t>issues</a:t>
            </a:r>
            <a:r>
              <a:rPr lang="de-DE"/>
              <a:t> </a:t>
            </a:r>
            <a:r>
              <a:rPr lang="de-DE" err="1"/>
              <a:t>resulting</a:t>
            </a:r>
            <a:r>
              <a:rPr lang="de-DE"/>
              <a:t> in a </a:t>
            </a:r>
            <a:r>
              <a:rPr lang="de-DE" err="1"/>
              <a:t>gap</a:t>
            </a:r>
            <a:r>
              <a:rPr lang="de-DE"/>
              <a:t> in </a:t>
            </a:r>
            <a:r>
              <a:rPr lang="de-DE" err="1"/>
              <a:t>the</a:t>
            </a:r>
            <a:r>
              <a:rPr lang="de-DE"/>
              <a:t> </a:t>
            </a:r>
            <a:r>
              <a:rPr lang="de-DE" err="1"/>
              <a:t>data</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16</a:t>
            </a:fld>
            <a:endParaRPr lang="de-DE"/>
          </a:p>
        </p:txBody>
      </p:sp>
    </p:spTree>
    <p:extLst>
      <p:ext uri="{BB962C8B-B14F-4D97-AF65-F5344CB8AC3E}">
        <p14:creationId xmlns:p14="http://schemas.microsoft.com/office/powerpoint/2010/main" val="1384560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Nils</a:t>
            </a:r>
          </a:p>
          <a:p>
            <a:r>
              <a:rPr lang="de-DE"/>
              <a:t>-There </a:t>
            </a:r>
            <a:r>
              <a:rPr lang="de-DE" err="1"/>
              <a:t>are</a:t>
            </a:r>
            <a:r>
              <a:rPr lang="de-DE"/>
              <a:t> some </a:t>
            </a:r>
            <a:r>
              <a:rPr lang="de-DE" err="1"/>
              <a:t>states</a:t>
            </a:r>
            <a:r>
              <a:rPr lang="de-DE"/>
              <a:t> </a:t>
            </a:r>
            <a:r>
              <a:rPr lang="de-DE" err="1"/>
              <a:t>which</a:t>
            </a:r>
            <a:r>
              <a:rPr lang="de-DE"/>
              <a:t> </a:t>
            </a:r>
            <a:r>
              <a:rPr lang="de-DE" err="1"/>
              <a:t>peak</a:t>
            </a:r>
            <a:r>
              <a:rPr lang="de-DE"/>
              <a:t> </a:t>
            </a:r>
            <a:r>
              <a:rPr lang="de-DE" err="1"/>
              <a:t>everyday</a:t>
            </a:r>
            <a:r>
              <a:rPr lang="de-DE"/>
              <a:t> </a:t>
            </a:r>
            <a:r>
              <a:rPr lang="de-DE" err="1"/>
              <a:t>around</a:t>
            </a:r>
            <a:r>
              <a:rPr lang="de-DE"/>
              <a:t> </a:t>
            </a:r>
            <a:r>
              <a:rPr lang="de-DE" err="1"/>
              <a:t>the</a:t>
            </a:r>
            <a:r>
              <a:rPr lang="de-DE"/>
              <a:t> same time</a:t>
            </a:r>
          </a:p>
          <a:p>
            <a:r>
              <a:rPr lang="de-DE"/>
              <a:t>-some </a:t>
            </a:r>
            <a:r>
              <a:rPr lang="de-DE" err="1"/>
              <a:t>who</a:t>
            </a:r>
            <a:r>
              <a:rPr lang="de-DE"/>
              <a:t> have </a:t>
            </a:r>
            <a:r>
              <a:rPr lang="de-DE" err="1"/>
              <a:t>seemingly</a:t>
            </a:r>
            <a:r>
              <a:rPr lang="de-DE"/>
              <a:t> </a:t>
            </a:r>
            <a:r>
              <a:rPr lang="de-DE" err="1"/>
              <a:t>random</a:t>
            </a:r>
            <a:r>
              <a:rPr lang="de-DE"/>
              <a:t> </a:t>
            </a:r>
            <a:r>
              <a:rPr lang="de-DE" err="1"/>
              <a:t>peaks</a:t>
            </a:r>
            <a:endParaRPr lang="de-DE"/>
          </a:p>
          <a:p>
            <a:r>
              <a:rPr lang="de-DE"/>
              <a:t>-some in between</a:t>
            </a:r>
          </a:p>
          <a:p>
            <a:r>
              <a:rPr lang="de-DE"/>
              <a:t>-</a:t>
            </a:r>
            <a:r>
              <a:rPr lang="de-DE" err="1"/>
              <a:t>we</a:t>
            </a:r>
            <a:r>
              <a:rPr lang="de-DE"/>
              <a:t> wanted now to </a:t>
            </a:r>
            <a:r>
              <a:rPr lang="de-DE" err="1"/>
              <a:t>quantify</a:t>
            </a:r>
            <a:r>
              <a:rPr lang="de-DE"/>
              <a:t> how </a:t>
            </a:r>
            <a:r>
              <a:rPr lang="de-DE" err="1"/>
              <a:t>systematic</a:t>
            </a:r>
            <a:r>
              <a:rPr lang="de-DE"/>
              <a:t>  </a:t>
            </a:r>
            <a:r>
              <a:rPr lang="de-DE" err="1"/>
              <a:t>the</a:t>
            </a:r>
            <a:r>
              <a:rPr lang="de-DE"/>
              <a:t> </a:t>
            </a:r>
            <a:r>
              <a:rPr lang="de-DE" err="1"/>
              <a:t>delay</a:t>
            </a:r>
            <a:r>
              <a:rPr lang="de-DE"/>
              <a:t> </a:t>
            </a:r>
            <a:r>
              <a:rPr lang="de-DE" err="1"/>
              <a:t>development</a:t>
            </a:r>
            <a:r>
              <a:rPr lang="de-DE"/>
              <a:t> </a:t>
            </a:r>
            <a:r>
              <a:rPr lang="de-DE" err="1"/>
              <a:t>seems</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17</a:t>
            </a:fld>
            <a:endParaRPr lang="de-DE"/>
          </a:p>
        </p:txBody>
      </p:sp>
    </p:spTree>
    <p:extLst>
      <p:ext uri="{BB962C8B-B14F-4D97-AF65-F5344CB8AC3E}">
        <p14:creationId xmlns:p14="http://schemas.microsoft.com/office/powerpoint/2010/main" val="2677477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Nils</a:t>
            </a:r>
          </a:p>
          <a:p>
            <a:r>
              <a:rPr lang="de-DE"/>
              <a:t>- Wen did </a:t>
            </a:r>
            <a:r>
              <a:rPr lang="de-DE" err="1"/>
              <a:t>this</a:t>
            </a:r>
            <a:r>
              <a:rPr lang="de-DE"/>
              <a:t> </a:t>
            </a:r>
            <a:r>
              <a:rPr lang="de-DE" err="1"/>
              <a:t>by</a:t>
            </a:r>
            <a:r>
              <a:rPr lang="de-DE"/>
              <a:t> </a:t>
            </a:r>
            <a:r>
              <a:rPr lang="de-DE" err="1"/>
              <a:t>means</a:t>
            </a:r>
            <a:r>
              <a:rPr lang="de-DE"/>
              <a:t> </a:t>
            </a:r>
            <a:r>
              <a:rPr lang="de-DE" err="1"/>
              <a:t>of</a:t>
            </a:r>
            <a:r>
              <a:rPr lang="de-DE"/>
              <a:t> a time </a:t>
            </a:r>
            <a:r>
              <a:rPr lang="de-DE" err="1"/>
              <a:t>series</a:t>
            </a:r>
            <a:r>
              <a:rPr lang="de-DE"/>
              <a:t> </a:t>
            </a:r>
            <a:r>
              <a:rPr lang="de-DE" err="1"/>
              <a:t>analysis</a:t>
            </a:r>
            <a:endParaRPr lang="de-DE"/>
          </a:p>
          <a:p>
            <a:pPr marL="171450" indent="-171450">
              <a:buFontTx/>
              <a:buChar char="-"/>
            </a:pPr>
            <a:r>
              <a:rPr lang="de-DE"/>
              <a:t>Where </a:t>
            </a:r>
            <a:r>
              <a:rPr lang="de-DE" err="1"/>
              <a:t>we</a:t>
            </a:r>
            <a:r>
              <a:rPr lang="de-DE"/>
              <a:t> </a:t>
            </a:r>
            <a:r>
              <a:rPr lang="de-DE" err="1"/>
              <a:t>postulated</a:t>
            </a:r>
            <a:r>
              <a:rPr lang="de-DE"/>
              <a:t> that </a:t>
            </a:r>
            <a:r>
              <a:rPr lang="de-DE" err="1"/>
              <a:t>the</a:t>
            </a:r>
            <a:r>
              <a:rPr lang="de-DE"/>
              <a:t> </a:t>
            </a:r>
            <a:r>
              <a:rPr lang="de-DE" err="1"/>
              <a:t>more</a:t>
            </a:r>
            <a:r>
              <a:rPr lang="de-DE"/>
              <a:t> </a:t>
            </a:r>
            <a:r>
              <a:rPr lang="de-DE" err="1"/>
              <a:t>accurate</a:t>
            </a:r>
            <a:r>
              <a:rPr lang="de-DE"/>
              <a:t> </a:t>
            </a:r>
            <a:r>
              <a:rPr lang="de-DE" err="1"/>
              <a:t>the</a:t>
            </a:r>
            <a:r>
              <a:rPr lang="de-DE"/>
              <a:t> time </a:t>
            </a:r>
            <a:r>
              <a:rPr lang="de-DE" err="1"/>
              <a:t>series</a:t>
            </a:r>
            <a:r>
              <a:rPr lang="de-DE"/>
              <a:t> </a:t>
            </a:r>
            <a:r>
              <a:rPr lang="de-DE" err="1"/>
              <a:t>can</a:t>
            </a:r>
            <a:r>
              <a:rPr lang="de-DE"/>
              <a:t> </a:t>
            </a:r>
            <a:r>
              <a:rPr lang="de-DE" err="1"/>
              <a:t>forescast</a:t>
            </a:r>
            <a:r>
              <a:rPr lang="de-DE"/>
              <a:t> </a:t>
            </a:r>
            <a:r>
              <a:rPr lang="de-DE" err="1"/>
              <a:t>the</a:t>
            </a:r>
            <a:r>
              <a:rPr lang="de-DE"/>
              <a:t> </a:t>
            </a:r>
            <a:r>
              <a:rPr lang="de-DE" err="1"/>
              <a:t>data</a:t>
            </a:r>
            <a:r>
              <a:rPr lang="de-DE"/>
              <a:t> in </a:t>
            </a:r>
            <a:r>
              <a:rPr lang="de-DE" err="1"/>
              <a:t>regards</a:t>
            </a:r>
            <a:r>
              <a:rPr lang="de-DE"/>
              <a:t> to ist </a:t>
            </a:r>
            <a:r>
              <a:rPr lang="de-DE" err="1"/>
              <a:t>standard</a:t>
            </a:r>
            <a:r>
              <a:rPr lang="de-DE"/>
              <a:t> </a:t>
            </a:r>
            <a:r>
              <a:rPr lang="de-DE" err="1"/>
              <a:t>deviation</a:t>
            </a:r>
            <a:r>
              <a:rPr lang="de-DE"/>
              <a:t>, </a:t>
            </a:r>
            <a:r>
              <a:rPr lang="de-DE" err="1"/>
              <a:t>the</a:t>
            </a:r>
            <a:r>
              <a:rPr lang="de-DE"/>
              <a:t> </a:t>
            </a:r>
            <a:r>
              <a:rPr lang="de-DE" err="1"/>
              <a:t>more</a:t>
            </a:r>
            <a:r>
              <a:rPr lang="de-DE"/>
              <a:t> </a:t>
            </a:r>
            <a:r>
              <a:rPr lang="de-DE" err="1"/>
              <a:t>likely</a:t>
            </a:r>
            <a:r>
              <a:rPr lang="de-DE"/>
              <a:t> </a:t>
            </a:r>
            <a:r>
              <a:rPr lang="de-DE" err="1"/>
              <a:t>it</a:t>
            </a:r>
            <a:r>
              <a:rPr lang="de-DE"/>
              <a:t> </a:t>
            </a:r>
            <a:r>
              <a:rPr lang="de-DE" err="1"/>
              <a:t>is</a:t>
            </a:r>
            <a:r>
              <a:rPr lang="de-DE"/>
              <a:t> to have </a:t>
            </a:r>
            <a:r>
              <a:rPr lang="de-DE" err="1"/>
              <a:t>systemic</a:t>
            </a:r>
            <a:r>
              <a:rPr lang="de-DE"/>
              <a:t> </a:t>
            </a:r>
            <a:r>
              <a:rPr lang="de-DE" err="1"/>
              <a:t>issues</a:t>
            </a:r>
            <a:r>
              <a:rPr lang="de-DE"/>
              <a:t> </a:t>
            </a:r>
            <a:r>
              <a:rPr lang="de-DE" err="1"/>
              <a:t>present</a:t>
            </a:r>
            <a:endParaRPr lang="de-DE"/>
          </a:p>
          <a:p>
            <a:pPr marL="171450" indent="-171450">
              <a:buFontTx/>
              <a:buChar char="-"/>
            </a:pPr>
            <a:r>
              <a:rPr lang="de-DE" err="1"/>
              <a:t>For</a:t>
            </a:r>
            <a:r>
              <a:rPr lang="de-DE"/>
              <a:t> </a:t>
            </a:r>
            <a:r>
              <a:rPr lang="de-DE" err="1"/>
              <a:t>creation</a:t>
            </a:r>
            <a:r>
              <a:rPr lang="de-DE"/>
              <a:t> </a:t>
            </a:r>
            <a:r>
              <a:rPr lang="de-DE" err="1"/>
              <a:t>the</a:t>
            </a:r>
            <a:r>
              <a:rPr lang="de-DE"/>
              <a:t> </a:t>
            </a:r>
            <a:r>
              <a:rPr lang="de-DE" err="1"/>
              <a:t>model</a:t>
            </a:r>
            <a:r>
              <a:rPr lang="de-DE"/>
              <a:t> </a:t>
            </a:r>
            <a:r>
              <a:rPr lang="de-DE" err="1"/>
              <a:t>we</a:t>
            </a:r>
            <a:r>
              <a:rPr lang="de-DE"/>
              <a:t> </a:t>
            </a:r>
            <a:r>
              <a:rPr lang="de-DE" err="1"/>
              <a:t>need</a:t>
            </a:r>
            <a:r>
              <a:rPr lang="de-DE"/>
              <a:t> some </a:t>
            </a:r>
            <a:r>
              <a:rPr lang="de-DE" err="1"/>
              <a:t>paramters</a:t>
            </a:r>
            <a:r>
              <a:rPr lang="de-DE"/>
              <a:t>, </a:t>
            </a:r>
            <a:r>
              <a:rPr lang="de-DE" err="1"/>
              <a:t>first</a:t>
            </a:r>
            <a:r>
              <a:rPr lang="de-DE"/>
              <a:t> </a:t>
            </a:r>
            <a:r>
              <a:rPr lang="de-DE" err="1"/>
              <a:t>we</a:t>
            </a:r>
            <a:r>
              <a:rPr lang="de-DE"/>
              <a:t> </a:t>
            </a:r>
            <a:r>
              <a:rPr lang="de-DE" err="1"/>
              <a:t>needed</a:t>
            </a:r>
            <a:r>
              <a:rPr lang="de-DE"/>
              <a:t> to check </a:t>
            </a:r>
            <a:r>
              <a:rPr lang="de-DE" err="1"/>
              <a:t>if</a:t>
            </a:r>
            <a:r>
              <a:rPr lang="de-DE"/>
              <a:t> </a:t>
            </a:r>
            <a:r>
              <a:rPr lang="de-DE" err="1"/>
              <a:t>the</a:t>
            </a:r>
            <a:r>
              <a:rPr lang="de-DE"/>
              <a:t> </a:t>
            </a:r>
            <a:r>
              <a:rPr lang="de-DE" err="1"/>
              <a:t>data</a:t>
            </a:r>
            <a:r>
              <a:rPr lang="de-DE"/>
              <a:t> </a:t>
            </a:r>
            <a:r>
              <a:rPr lang="de-DE" err="1"/>
              <a:t>is</a:t>
            </a:r>
            <a:r>
              <a:rPr lang="de-DE"/>
              <a:t> </a:t>
            </a:r>
            <a:r>
              <a:rPr lang="de-DE" err="1"/>
              <a:t>stationary</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18</a:t>
            </a:fld>
            <a:endParaRPr lang="de-DE"/>
          </a:p>
        </p:txBody>
      </p:sp>
    </p:spTree>
    <p:extLst>
      <p:ext uri="{BB962C8B-B14F-4D97-AF65-F5344CB8AC3E}">
        <p14:creationId xmlns:p14="http://schemas.microsoft.com/office/powerpoint/2010/main" val="3689757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Nils</a:t>
            </a:r>
          </a:p>
          <a:p>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19</a:t>
            </a:fld>
            <a:endParaRPr lang="de-DE"/>
          </a:p>
        </p:txBody>
      </p:sp>
    </p:spTree>
    <p:extLst>
      <p:ext uri="{BB962C8B-B14F-4D97-AF65-F5344CB8AC3E}">
        <p14:creationId xmlns:p14="http://schemas.microsoft.com/office/powerpoint/2010/main" val="461236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Nils</a:t>
            </a:r>
          </a:p>
        </p:txBody>
      </p:sp>
      <p:sp>
        <p:nvSpPr>
          <p:cNvPr id="4" name="Foliennummernplatzhalter 3"/>
          <p:cNvSpPr>
            <a:spLocks noGrp="1"/>
          </p:cNvSpPr>
          <p:nvPr>
            <p:ph type="sldNum" sz="quarter" idx="5"/>
          </p:nvPr>
        </p:nvSpPr>
        <p:spPr/>
        <p:txBody>
          <a:bodyPr/>
          <a:lstStyle/>
          <a:p>
            <a:fld id="{20715834-835B-4CE9-9B68-0EAA9F0DC83B}" type="slidenum">
              <a:rPr lang="de-DE" smtClean="0"/>
              <a:t>20</a:t>
            </a:fld>
            <a:endParaRPr lang="de-DE"/>
          </a:p>
        </p:txBody>
      </p:sp>
    </p:spTree>
    <p:extLst>
      <p:ext uri="{BB962C8B-B14F-4D97-AF65-F5344CB8AC3E}">
        <p14:creationId xmlns:p14="http://schemas.microsoft.com/office/powerpoint/2010/main" val="1451527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Nils</a:t>
            </a:r>
          </a:p>
          <a:p>
            <a:r>
              <a:rPr lang="de-DE" err="1"/>
              <a:t>Conflicts</a:t>
            </a:r>
            <a:r>
              <a:rPr lang="de-DE"/>
              <a:t> </a:t>
            </a:r>
            <a:r>
              <a:rPr lang="de-DE" err="1"/>
              <a:t>of</a:t>
            </a:r>
            <a:r>
              <a:rPr lang="de-DE"/>
              <a:t> </a:t>
            </a:r>
            <a:r>
              <a:rPr lang="de-DE" err="1"/>
              <a:t>trains</a:t>
            </a:r>
            <a:r>
              <a:rPr lang="de-DE"/>
              <a:t> </a:t>
            </a:r>
            <a:r>
              <a:rPr lang="de-DE" err="1"/>
              <a:t>maybe</a:t>
            </a:r>
            <a:r>
              <a:rPr lang="de-DE"/>
              <a:t> in </a:t>
            </a:r>
            <a:r>
              <a:rPr lang="de-DE" err="1"/>
              <a:t>the</a:t>
            </a:r>
            <a:r>
              <a:rPr lang="de-DE"/>
              <a:t> </a:t>
            </a:r>
            <a:r>
              <a:rPr lang="de-DE" err="1"/>
              <a:t>worst</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21</a:t>
            </a:fld>
            <a:endParaRPr lang="de-DE"/>
          </a:p>
        </p:txBody>
      </p:sp>
    </p:spTree>
    <p:extLst>
      <p:ext uri="{BB962C8B-B14F-4D97-AF65-F5344CB8AC3E}">
        <p14:creationId xmlns:p14="http://schemas.microsoft.com/office/powerpoint/2010/main" val="159387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a:t>-International </a:t>
            </a:r>
            <a:r>
              <a:rPr lang="de-DE" err="1"/>
              <a:t>critique</a:t>
            </a:r>
            <a:r>
              <a:rPr lang="de-DE"/>
              <a:t> </a:t>
            </a:r>
            <a:r>
              <a:rPr lang="de-DE" err="1"/>
              <a:t>increases</a:t>
            </a:r>
            <a:r>
              <a:rPr lang="de-DE"/>
              <a:t> (European Championship)</a:t>
            </a:r>
          </a:p>
          <a:p>
            <a:r>
              <a:rPr lang="de-DE"/>
              <a:t>-Customer </a:t>
            </a:r>
            <a:r>
              <a:rPr lang="de-DE" err="1"/>
              <a:t>satisfaction</a:t>
            </a:r>
            <a:r>
              <a:rPr lang="de-DE"/>
              <a:t> on an all time </a:t>
            </a:r>
            <a:r>
              <a:rPr lang="de-DE" err="1"/>
              <a:t>low</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3</a:t>
            </a:fld>
            <a:endParaRPr lang="de-DE"/>
          </a:p>
        </p:txBody>
      </p:sp>
    </p:spTree>
    <p:extLst>
      <p:ext uri="{BB962C8B-B14F-4D97-AF65-F5344CB8AC3E}">
        <p14:creationId xmlns:p14="http://schemas.microsoft.com/office/powerpoint/2010/main" val="2990794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Nils</a:t>
            </a:r>
          </a:p>
        </p:txBody>
      </p:sp>
      <p:sp>
        <p:nvSpPr>
          <p:cNvPr id="4" name="Foliennummernplatzhalter 3"/>
          <p:cNvSpPr>
            <a:spLocks noGrp="1"/>
          </p:cNvSpPr>
          <p:nvPr>
            <p:ph type="sldNum" sz="quarter" idx="5"/>
          </p:nvPr>
        </p:nvSpPr>
        <p:spPr/>
        <p:txBody>
          <a:bodyPr/>
          <a:lstStyle/>
          <a:p>
            <a:fld id="{20715834-835B-4CE9-9B68-0EAA9F0DC83B}" type="slidenum">
              <a:rPr lang="de-DE" smtClean="0"/>
              <a:t>22</a:t>
            </a:fld>
            <a:endParaRPr lang="de-DE"/>
          </a:p>
        </p:txBody>
      </p:sp>
    </p:spTree>
    <p:extLst>
      <p:ext uri="{BB962C8B-B14F-4D97-AF65-F5344CB8AC3E}">
        <p14:creationId xmlns:p14="http://schemas.microsoft.com/office/powerpoint/2010/main" val="1571417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a:t>Hotspot Berlin: </a:t>
            </a:r>
            <a:r>
              <a:rPr lang="de-DE" err="1"/>
              <a:t>lot</a:t>
            </a:r>
            <a:r>
              <a:rPr lang="de-DE"/>
              <a:t> </a:t>
            </a:r>
            <a:r>
              <a:rPr lang="de-DE" err="1"/>
              <a:t>of</a:t>
            </a:r>
            <a:r>
              <a:rPr lang="de-DE"/>
              <a:t> </a:t>
            </a:r>
            <a:r>
              <a:rPr lang="de-DE" err="1"/>
              <a:t>small</a:t>
            </a:r>
            <a:r>
              <a:rPr lang="de-DE"/>
              <a:t> </a:t>
            </a:r>
            <a:r>
              <a:rPr lang="de-DE" err="1"/>
              <a:t>delays</a:t>
            </a:r>
            <a:r>
              <a:rPr lang="de-DE"/>
              <a:t> </a:t>
            </a:r>
            <a:r>
              <a:rPr lang="de-DE" err="1"/>
              <a:t>concentrated</a:t>
            </a:r>
            <a:r>
              <a:rPr lang="de-DE"/>
              <a:t> on a </a:t>
            </a:r>
            <a:r>
              <a:rPr lang="de-DE" err="1"/>
              <a:t>very</a:t>
            </a:r>
            <a:r>
              <a:rPr lang="de-DE"/>
              <a:t> </a:t>
            </a:r>
            <a:r>
              <a:rPr lang="de-DE" err="1"/>
              <a:t>small</a:t>
            </a:r>
            <a:r>
              <a:rPr lang="de-DE"/>
              <a:t> </a:t>
            </a:r>
            <a:r>
              <a:rPr lang="de-DE" err="1"/>
              <a:t>area</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23</a:t>
            </a:fld>
            <a:endParaRPr lang="de-DE"/>
          </a:p>
        </p:txBody>
      </p:sp>
    </p:spTree>
    <p:extLst>
      <p:ext uri="{BB962C8B-B14F-4D97-AF65-F5344CB8AC3E}">
        <p14:creationId xmlns:p14="http://schemas.microsoft.com/office/powerpoint/2010/main" val="1531423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a:t>1) </a:t>
            </a:r>
            <a:r>
              <a:rPr lang="de-DE" err="1"/>
              <a:t>about</a:t>
            </a:r>
            <a:r>
              <a:rPr lang="de-DE"/>
              <a:t> 15% </a:t>
            </a:r>
            <a:r>
              <a:rPr lang="de-DE" err="1"/>
              <a:t>departure</a:t>
            </a:r>
            <a:r>
              <a:rPr lang="de-DE"/>
              <a:t> have </a:t>
            </a:r>
            <a:r>
              <a:rPr lang="de-DE" err="1"/>
              <a:t>delay</a:t>
            </a:r>
            <a:r>
              <a:rPr lang="de-DE"/>
              <a:t> in NRW </a:t>
            </a:r>
          </a:p>
          <a:p>
            <a:r>
              <a:rPr lang="de-DE"/>
              <a:t>2) Delay per </a:t>
            </a:r>
            <a:r>
              <a:rPr lang="de-DE" err="1"/>
              <a:t>departure</a:t>
            </a:r>
            <a:endParaRPr lang="de-DE"/>
          </a:p>
          <a:p>
            <a:r>
              <a:rPr lang="de-DE"/>
              <a:t>3) </a:t>
            </a:r>
            <a:r>
              <a:rPr lang="de-DE" err="1"/>
              <a:t>If</a:t>
            </a:r>
            <a:r>
              <a:rPr lang="de-DE"/>
              <a:t> there </a:t>
            </a:r>
            <a:r>
              <a:rPr lang="de-DE" err="1"/>
              <a:t>is</a:t>
            </a:r>
            <a:r>
              <a:rPr lang="de-DE"/>
              <a:t> </a:t>
            </a:r>
            <a:r>
              <a:rPr lang="de-DE" err="1"/>
              <a:t>delay</a:t>
            </a:r>
            <a:r>
              <a:rPr lang="de-DE"/>
              <a:t>, how </a:t>
            </a:r>
            <a:r>
              <a:rPr lang="de-DE" err="1"/>
              <a:t>much</a:t>
            </a:r>
            <a:r>
              <a:rPr lang="de-DE"/>
              <a:t> </a:t>
            </a:r>
            <a:r>
              <a:rPr lang="de-DE" err="1"/>
              <a:t>is</a:t>
            </a:r>
            <a:r>
              <a:rPr lang="de-DE"/>
              <a:t> there on </a:t>
            </a:r>
            <a:r>
              <a:rPr lang="de-DE" err="1"/>
              <a:t>average</a:t>
            </a:r>
            <a:r>
              <a:rPr lang="de-DE"/>
              <a:t>.</a:t>
            </a:r>
          </a:p>
          <a:p>
            <a:r>
              <a:rPr lang="de-DE"/>
              <a:t>4) Departure 5) </a:t>
            </a:r>
            <a:r>
              <a:rPr lang="de-DE" err="1"/>
              <a:t>Decide</a:t>
            </a:r>
            <a:r>
              <a:rPr lang="de-DE"/>
              <a:t> </a:t>
            </a:r>
            <a:r>
              <a:rPr lang="de-DE" err="1"/>
              <a:t>most</a:t>
            </a:r>
            <a:r>
              <a:rPr lang="de-DE"/>
              <a:t> </a:t>
            </a:r>
            <a:r>
              <a:rPr lang="de-DE" err="1"/>
              <a:t>important</a:t>
            </a:r>
            <a:r>
              <a:rPr lang="de-DE"/>
              <a:t> on </a:t>
            </a:r>
            <a:r>
              <a:rPr lang="de-DE" err="1"/>
              <a:t>chart</a:t>
            </a:r>
            <a:r>
              <a:rPr lang="de-DE"/>
              <a:t> 1 high and </a:t>
            </a:r>
            <a:r>
              <a:rPr lang="de-DE" err="1"/>
              <a:t>chart</a:t>
            </a:r>
            <a:r>
              <a:rPr lang="de-DE"/>
              <a:t> 4 high</a:t>
            </a:r>
          </a:p>
        </p:txBody>
      </p:sp>
      <p:sp>
        <p:nvSpPr>
          <p:cNvPr id="4" name="Foliennummernplatzhalter 3"/>
          <p:cNvSpPr>
            <a:spLocks noGrp="1"/>
          </p:cNvSpPr>
          <p:nvPr>
            <p:ph type="sldNum" sz="quarter" idx="5"/>
          </p:nvPr>
        </p:nvSpPr>
        <p:spPr/>
        <p:txBody>
          <a:bodyPr/>
          <a:lstStyle/>
          <a:p>
            <a:fld id="{20715834-835B-4CE9-9B68-0EAA9F0DC83B}" type="slidenum">
              <a:rPr lang="de-DE" smtClean="0"/>
              <a:t>24</a:t>
            </a:fld>
            <a:endParaRPr lang="de-DE"/>
          </a:p>
        </p:txBody>
      </p:sp>
    </p:spTree>
    <p:extLst>
      <p:ext uri="{BB962C8B-B14F-4D97-AF65-F5344CB8AC3E}">
        <p14:creationId xmlns:p14="http://schemas.microsoft.com/office/powerpoint/2010/main" val="1852057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err="1"/>
              <a:t>Red</a:t>
            </a:r>
            <a:r>
              <a:rPr lang="de-DE"/>
              <a:t> </a:t>
            </a:r>
            <a:r>
              <a:rPr lang="de-DE" err="1"/>
              <a:t>line</a:t>
            </a:r>
            <a:r>
              <a:rPr lang="de-DE"/>
              <a:t>: </a:t>
            </a:r>
            <a:r>
              <a:rPr lang="de-DE" err="1"/>
              <a:t>average</a:t>
            </a:r>
            <a:r>
              <a:rPr lang="de-DE"/>
              <a:t> </a:t>
            </a:r>
            <a:r>
              <a:rPr lang="de-DE" err="1"/>
              <a:t>germany</a:t>
            </a:r>
            <a:endParaRPr lang="de-DE"/>
          </a:p>
          <a:p>
            <a:r>
              <a:rPr lang="de-DE"/>
              <a:t>Blue </a:t>
            </a:r>
            <a:r>
              <a:rPr lang="de-DE" err="1"/>
              <a:t>line</a:t>
            </a:r>
            <a:r>
              <a:rPr lang="de-DE"/>
              <a:t>: </a:t>
            </a:r>
            <a:r>
              <a:rPr lang="de-DE" err="1"/>
              <a:t>average</a:t>
            </a:r>
            <a:r>
              <a:rPr lang="de-DE"/>
              <a:t> </a:t>
            </a:r>
            <a:r>
              <a:rPr lang="de-DE" err="1"/>
              <a:t>state</a:t>
            </a:r>
            <a:endParaRPr lang="de-DE"/>
          </a:p>
          <a:p>
            <a:r>
              <a:rPr lang="de-DE" err="1"/>
              <a:t>We</a:t>
            </a:r>
            <a:r>
              <a:rPr lang="de-DE"/>
              <a:t> will </a:t>
            </a:r>
            <a:r>
              <a:rPr lang="de-DE" err="1"/>
              <a:t>skip</a:t>
            </a:r>
            <a:r>
              <a:rPr lang="de-DE"/>
              <a:t> </a:t>
            </a:r>
            <a:r>
              <a:rPr lang="de-DE" err="1"/>
              <a:t>the</a:t>
            </a:r>
            <a:r>
              <a:rPr lang="de-DE"/>
              <a:t> </a:t>
            </a:r>
            <a:r>
              <a:rPr lang="de-DE" err="1"/>
              <a:t>other</a:t>
            </a:r>
            <a:r>
              <a:rPr lang="de-DE"/>
              <a:t> </a:t>
            </a:r>
            <a:r>
              <a:rPr lang="de-DE" err="1"/>
              <a:t>states</a:t>
            </a:r>
            <a:r>
              <a:rPr lang="de-DE"/>
              <a:t> </a:t>
            </a:r>
            <a:r>
              <a:rPr lang="de-DE" err="1"/>
              <a:t>for</a:t>
            </a:r>
            <a:r>
              <a:rPr lang="de-DE"/>
              <a:t> now, you </a:t>
            </a:r>
            <a:r>
              <a:rPr lang="de-DE" err="1"/>
              <a:t>can</a:t>
            </a:r>
            <a:r>
              <a:rPr lang="de-DE"/>
              <a:t> </a:t>
            </a:r>
            <a:r>
              <a:rPr lang="de-DE" err="1"/>
              <a:t>look</a:t>
            </a:r>
            <a:r>
              <a:rPr lang="de-DE"/>
              <a:t> at them in on our </a:t>
            </a:r>
            <a:r>
              <a:rPr lang="de-DE" err="1"/>
              <a:t>dashboard</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25</a:t>
            </a:fld>
            <a:endParaRPr lang="de-DE"/>
          </a:p>
        </p:txBody>
      </p:sp>
    </p:spTree>
    <p:extLst>
      <p:ext uri="{BB962C8B-B14F-4D97-AF65-F5344CB8AC3E}">
        <p14:creationId xmlns:p14="http://schemas.microsoft.com/office/powerpoint/2010/main" val="1733178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a:t>e.g. Hamburg – Hannover – Hildesheim -&gt; Hildesheim</a:t>
            </a:r>
          </a:p>
        </p:txBody>
      </p:sp>
      <p:sp>
        <p:nvSpPr>
          <p:cNvPr id="4" name="Foliennummernplatzhalter 3"/>
          <p:cNvSpPr>
            <a:spLocks noGrp="1"/>
          </p:cNvSpPr>
          <p:nvPr>
            <p:ph type="sldNum" sz="quarter" idx="5"/>
          </p:nvPr>
        </p:nvSpPr>
        <p:spPr/>
        <p:txBody>
          <a:bodyPr/>
          <a:lstStyle/>
          <a:p>
            <a:fld id="{20715834-835B-4CE9-9B68-0EAA9F0DC83B}" type="slidenum">
              <a:rPr lang="de-DE" smtClean="0"/>
              <a:t>27</a:t>
            </a:fld>
            <a:endParaRPr lang="de-DE"/>
          </a:p>
        </p:txBody>
      </p:sp>
    </p:spTree>
    <p:extLst>
      <p:ext uri="{BB962C8B-B14F-4D97-AF65-F5344CB8AC3E}">
        <p14:creationId xmlns:p14="http://schemas.microsoft.com/office/powerpoint/2010/main" val="1345613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p:txBody>
      </p:sp>
      <p:sp>
        <p:nvSpPr>
          <p:cNvPr id="4" name="Foliennummernplatzhalter 3"/>
          <p:cNvSpPr>
            <a:spLocks noGrp="1"/>
          </p:cNvSpPr>
          <p:nvPr>
            <p:ph type="sldNum" sz="quarter" idx="5"/>
          </p:nvPr>
        </p:nvSpPr>
        <p:spPr/>
        <p:txBody>
          <a:bodyPr/>
          <a:lstStyle/>
          <a:p>
            <a:fld id="{20715834-835B-4CE9-9B68-0EAA9F0DC83B}" type="slidenum">
              <a:rPr lang="de-DE" smtClean="0"/>
              <a:t>28</a:t>
            </a:fld>
            <a:endParaRPr lang="de-DE"/>
          </a:p>
        </p:txBody>
      </p:sp>
    </p:spTree>
    <p:extLst>
      <p:ext uri="{BB962C8B-B14F-4D97-AF65-F5344CB8AC3E}">
        <p14:creationId xmlns:p14="http://schemas.microsoft.com/office/powerpoint/2010/main" val="1510496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Nils</a:t>
            </a:r>
          </a:p>
        </p:txBody>
      </p:sp>
      <p:sp>
        <p:nvSpPr>
          <p:cNvPr id="4" name="Foliennummernplatzhalter 3"/>
          <p:cNvSpPr>
            <a:spLocks noGrp="1"/>
          </p:cNvSpPr>
          <p:nvPr>
            <p:ph type="sldNum" sz="quarter" idx="5"/>
          </p:nvPr>
        </p:nvSpPr>
        <p:spPr/>
        <p:txBody>
          <a:bodyPr/>
          <a:lstStyle/>
          <a:p>
            <a:fld id="{20715834-835B-4CE9-9B68-0EAA9F0DC83B}" type="slidenum">
              <a:rPr lang="de-DE" smtClean="0"/>
              <a:t>30</a:t>
            </a:fld>
            <a:endParaRPr lang="de-DE"/>
          </a:p>
        </p:txBody>
      </p:sp>
    </p:spTree>
    <p:extLst>
      <p:ext uri="{BB962C8B-B14F-4D97-AF65-F5344CB8AC3E}">
        <p14:creationId xmlns:p14="http://schemas.microsoft.com/office/powerpoint/2010/main" val="3055805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Nils</a:t>
            </a:r>
          </a:p>
        </p:txBody>
      </p:sp>
      <p:sp>
        <p:nvSpPr>
          <p:cNvPr id="4" name="Foliennummernplatzhalter 3"/>
          <p:cNvSpPr>
            <a:spLocks noGrp="1"/>
          </p:cNvSpPr>
          <p:nvPr>
            <p:ph type="sldNum" sz="quarter" idx="5"/>
          </p:nvPr>
        </p:nvSpPr>
        <p:spPr/>
        <p:txBody>
          <a:bodyPr/>
          <a:lstStyle/>
          <a:p>
            <a:fld id="{20715834-835B-4CE9-9B68-0EAA9F0DC83B}" type="slidenum">
              <a:rPr lang="de-DE" smtClean="0"/>
              <a:t>31</a:t>
            </a:fld>
            <a:endParaRPr lang="de-DE"/>
          </a:p>
        </p:txBody>
      </p:sp>
    </p:spTree>
    <p:extLst>
      <p:ext uri="{BB962C8B-B14F-4D97-AF65-F5344CB8AC3E}">
        <p14:creationId xmlns:p14="http://schemas.microsoft.com/office/powerpoint/2010/main" val="1352123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-You </a:t>
            </a:r>
            <a:r>
              <a:rPr lang="de-DE" err="1"/>
              <a:t>can</a:t>
            </a:r>
            <a:r>
              <a:rPr lang="de-DE"/>
              <a:t> </a:t>
            </a:r>
            <a:r>
              <a:rPr lang="de-DE" err="1"/>
              <a:t>visit</a:t>
            </a:r>
            <a:r>
              <a:rPr lang="de-DE"/>
              <a:t> our GitHub (now </a:t>
            </a:r>
            <a:r>
              <a:rPr lang="de-DE" err="1"/>
              <a:t>or</a:t>
            </a:r>
            <a:r>
              <a:rPr lang="de-DE"/>
              <a:t> after </a:t>
            </a:r>
            <a:r>
              <a:rPr lang="de-DE" err="1"/>
              <a:t>presentation</a:t>
            </a:r>
            <a:r>
              <a:rPr lang="de-DE"/>
              <a:t>)</a:t>
            </a:r>
          </a:p>
          <a:p>
            <a:r>
              <a:rPr lang="de-DE"/>
              <a:t>-Link also </a:t>
            </a:r>
            <a:r>
              <a:rPr lang="de-DE" err="1"/>
              <a:t>posted</a:t>
            </a:r>
            <a:r>
              <a:rPr lang="de-DE"/>
              <a:t> in Chat</a:t>
            </a:r>
          </a:p>
          <a:p>
            <a:r>
              <a:rPr lang="de-DE"/>
              <a:t>https://fantastictrainsandwhentofindthem.streamlit.app/</a:t>
            </a:r>
          </a:p>
          <a:p>
            <a:r>
              <a:rPr lang="de-DE"/>
              <a:t>https://github.com/Nokkyuu/Fantastic_trains_and_when_to_find_them</a:t>
            </a:r>
          </a:p>
          <a:p>
            <a:r>
              <a:rPr lang="de-DE"/>
              <a:t>https://www.kaggle.com/datasets/nokkyu/deutsche-bahn-db-delays</a:t>
            </a:r>
          </a:p>
          <a:p>
            <a:endParaRPr lang="de-DE"/>
          </a:p>
          <a:p>
            <a:r>
              <a:rPr lang="de-DE"/>
              <a:t>-</a:t>
            </a:r>
            <a:r>
              <a:rPr lang="de-DE" err="1"/>
              <a:t>we</a:t>
            </a:r>
            <a:r>
              <a:rPr lang="de-DE"/>
              <a:t> will </a:t>
            </a:r>
            <a:r>
              <a:rPr lang="de-DE" err="1"/>
              <a:t>show</a:t>
            </a:r>
            <a:r>
              <a:rPr lang="de-DE"/>
              <a:t> all links in </a:t>
            </a:r>
            <a:r>
              <a:rPr lang="de-DE" err="1"/>
              <a:t>the</a:t>
            </a:r>
            <a:r>
              <a:rPr lang="de-DE"/>
              <a:t> end again</a:t>
            </a:r>
          </a:p>
        </p:txBody>
      </p:sp>
      <p:sp>
        <p:nvSpPr>
          <p:cNvPr id="4" name="Foliennummernplatzhalter 3"/>
          <p:cNvSpPr>
            <a:spLocks noGrp="1"/>
          </p:cNvSpPr>
          <p:nvPr>
            <p:ph type="sldNum" sz="quarter" idx="5"/>
          </p:nvPr>
        </p:nvSpPr>
        <p:spPr/>
        <p:txBody>
          <a:bodyPr/>
          <a:lstStyle/>
          <a:p>
            <a:fld id="{20715834-835B-4CE9-9B68-0EAA9F0DC83B}" type="slidenum">
              <a:rPr lang="de-DE" smtClean="0"/>
              <a:t>32</a:t>
            </a:fld>
            <a:endParaRPr lang="de-DE"/>
          </a:p>
        </p:txBody>
      </p:sp>
    </p:spTree>
    <p:extLst>
      <p:ext uri="{BB962C8B-B14F-4D97-AF65-F5344CB8AC3E}">
        <p14:creationId xmlns:p14="http://schemas.microsoft.com/office/powerpoint/2010/main" val="2912158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err="1"/>
              <a:t>We</a:t>
            </a:r>
            <a:r>
              <a:rPr lang="de-DE"/>
              <a:t> </a:t>
            </a:r>
            <a:r>
              <a:rPr lang="de-DE" err="1"/>
              <a:t>are</a:t>
            </a:r>
            <a:r>
              <a:rPr lang="de-DE"/>
              <a:t> also </a:t>
            </a:r>
            <a:r>
              <a:rPr lang="de-DE" err="1"/>
              <a:t>selfishly</a:t>
            </a:r>
            <a:r>
              <a:rPr lang="de-DE"/>
              <a:t> </a:t>
            </a:r>
            <a:r>
              <a:rPr lang="de-DE" err="1"/>
              <a:t>interested</a:t>
            </a:r>
            <a:r>
              <a:rPr lang="de-DE"/>
              <a:t> in </a:t>
            </a:r>
            <a:r>
              <a:rPr lang="de-DE" err="1"/>
              <a:t>improving</a:t>
            </a:r>
            <a:r>
              <a:rPr lang="de-DE"/>
              <a:t> DB</a:t>
            </a:r>
          </a:p>
        </p:txBody>
      </p:sp>
      <p:sp>
        <p:nvSpPr>
          <p:cNvPr id="4" name="Foliennummernplatzhalter 3"/>
          <p:cNvSpPr>
            <a:spLocks noGrp="1"/>
          </p:cNvSpPr>
          <p:nvPr>
            <p:ph type="sldNum" sz="quarter" idx="5"/>
          </p:nvPr>
        </p:nvSpPr>
        <p:spPr/>
        <p:txBody>
          <a:bodyPr/>
          <a:lstStyle/>
          <a:p>
            <a:fld id="{20715834-835B-4CE9-9B68-0EAA9F0DC83B}" type="slidenum">
              <a:rPr lang="de-DE" smtClean="0"/>
              <a:t>5</a:t>
            </a:fld>
            <a:endParaRPr lang="de-DE"/>
          </a:p>
        </p:txBody>
      </p:sp>
    </p:spTree>
    <p:extLst>
      <p:ext uri="{BB962C8B-B14F-4D97-AF65-F5344CB8AC3E}">
        <p14:creationId xmlns:p14="http://schemas.microsoft.com/office/powerpoint/2010/main" val="2069046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a:p>
            <a:r>
              <a:rPr lang="de-DE"/>
              <a:t>-ALSO: INTRODUCE OUR 4 PARTS HERE!</a:t>
            </a:r>
          </a:p>
          <a:p>
            <a:r>
              <a:rPr lang="de-DE"/>
              <a:t>-You </a:t>
            </a:r>
            <a:r>
              <a:rPr lang="de-DE" err="1"/>
              <a:t>can</a:t>
            </a:r>
            <a:r>
              <a:rPr lang="de-DE"/>
              <a:t> </a:t>
            </a:r>
            <a:r>
              <a:rPr lang="de-DE" err="1"/>
              <a:t>visit</a:t>
            </a:r>
            <a:r>
              <a:rPr lang="de-DE"/>
              <a:t> our GitHub (now </a:t>
            </a:r>
            <a:r>
              <a:rPr lang="de-DE" err="1"/>
              <a:t>or</a:t>
            </a:r>
            <a:r>
              <a:rPr lang="de-DE"/>
              <a:t> after </a:t>
            </a:r>
            <a:r>
              <a:rPr lang="de-DE" err="1"/>
              <a:t>presentation</a:t>
            </a:r>
            <a:r>
              <a:rPr lang="de-DE"/>
              <a:t>)</a:t>
            </a:r>
          </a:p>
          <a:p>
            <a:r>
              <a:rPr lang="de-DE"/>
              <a:t>-Link also </a:t>
            </a:r>
            <a:r>
              <a:rPr lang="de-DE" err="1"/>
              <a:t>posted</a:t>
            </a:r>
            <a:r>
              <a:rPr lang="de-DE"/>
              <a:t> in Chat</a:t>
            </a:r>
          </a:p>
          <a:p>
            <a:endParaRPr lang="de-DE"/>
          </a:p>
          <a:p>
            <a:r>
              <a:rPr lang="de-DE"/>
              <a:t>https://github.com/Nokkyuu/Fantastic_trains_and_when_to_find_them</a:t>
            </a:r>
          </a:p>
          <a:p>
            <a:endParaRPr lang="de-DE"/>
          </a:p>
          <a:p>
            <a:r>
              <a:rPr lang="de-DE"/>
              <a:t>-</a:t>
            </a:r>
            <a:r>
              <a:rPr lang="de-DE" err="1"/>
              <a:t>we</a:t>
            </a:r>
            <a:r>
              <a:rPr lang="de-DE"/>
              <a:t> will </a:t>
            </a:r>
            <a:r>
              <a:rPr lang="de-DE" err="1"/>
              <a:t>show</a:t>
            </a:r>
            <a:r>
              <a:rPr lang="de-DE"/>
              <a:t> all links in </a:t>
            </a:r>
            <a:r>
              <a:rPr lang="de-DE" err="1"/>
              <a:t>the</a:t>
            </a:r>
            <a:r>
              <a:rPr lang="de-DE"/>
              <a:t> end again</a:t>
            </a:r>
          </a:p>
        </p:txBody>
      </p:sp>
      <p:sp>
        <p:nvSpPr>
          <p:cNvPr id="4" name="Foliennummernplatzhalter 3"/>
          <p:cNvSpPr>
            <a:spLocks noGrp="1"/>
          </p:cNvSpPr>
          <p:nvPr>
            <p:ph type="sldNum" sz="quarter" idx="5"/>
          </p:nvPr>
        </p:nvSpPr>
        <p:spPr/>
        <p:txBody>
          <a:bodyPr/>
          <a:lstStyle/>
          <a:p>
            <a:fld id="{20715834-835B-4CE9-9B68-0EAA9F0DC83B}" type="slidenum">
              <a:rPr lang="de-DE" smtClean="0"/>
              <a:t>6</a:t>
            </a:fld>
            <a:endParaRPr lang="de-DE"/>
          </a:p>
        </p:txBody>
      </p:sp>
    </p:spTree>
    <p:extLst>
      <p:ext uri="{BB962C8B-B14F-4D97-AF65-F5344CB8AC3E}">
        <p14:creationId xmlns:p14="http://schemas.microsoft.com/office/powerpoint/2010/main" val="199920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Michael</a:t>
            </a:r>
          </a:p>
          <a:p>
            <a:pPr marL="171450" indent="-171450">
              <a:buFontTx/>
              <a:buChar char="-"/>
            </a:pPr>
            <a:r>
              <a:rPr lang="de-DE" err="1"/>
              <a:t>We</a:t>
            </a:r>
            <a:r>
              <a:rPr lang="de-DE"/>
              <a:t> </a:t>
            </a:r>
            <a:r>
              <a:rPr lang="de-DE" err="1"/>
              <a:t>sperated</a:t>
            </a:r>
            <a:r>
              <a:rPr lang="de-DE"/>
              <a:t> our </a:t>
            </a:r>
            <a:r>
              <a:rPr lang="de-DE" err="1"/>
              <a:t>work</a:t>
            </a:r>
            <a:r>
              <a:rPr lang="de-DE"/>
              <a:t> into 3 </a:t>
            </a:r>
            <a:r>
              <a:rPr lang="de-DE" err="1"/>
              <a:t>sections</a:t>
            </a:r>
            <a:r>
              <a:rPr lang="de-DE"/>
              <a:t>: Data Acquisition, Temporal Analysis and </a:t>
            </a:r>
            <a:r>
              <a:rPr lang="de-DE" err="1"/>
              <a:t>Geographical</a:t>
            </a:r>
            <a:r>
              <a:rPr lang="de-DE"/>
              <a:t> </a:t>
            </a:r>
            <a:r>
              <a:rPr lang="de-DE" err="1"/>
              <a:t>analysis</a:t>
            </a:r>
            <a:endParaRPr lang="de-DE"/>
          </a:p>
          <a:p>
            <a:pPr marL="171450" indent="-171450">
              <a:buFontTx/>
              <a:buChar char="-"/>
            </a:pPr>
            <a:r>
              <a:rPr lang="de-DE" err="1"/>
              <a:t>We</a:t>
            </a:r>
            <a:r>
              <a:rPr lang="de-DE"/>
              <a:t> </a:t>
            </a:r>
            <a:r>
              <a:rPr lang="de-DE" err="1"/>
              <a:t>start</a:t>
            </a:r>
            <a:r>
              <a:rPr lang="de-DE"/>
              <a:t> now with </a:t>
            </a:r>
            <a:r>
              <a:rPr lang="de-DE" err="1"/>
              <a:t>the</a:t>
            </a:r>
            <a:r>
              <a:rPr lang="de-DE"/>
              <a:t> Data </a:t>
            </a:r>
            <a:r>
              <a:rPr lang="de-DE" err="1"/>
              <a:t>Acquistion</a:t>
            </a: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7</a:t>
            </a:fld>
            <a:endParaRPr lang="de-DE"/>
          </a:p>
        </p:txBody>
      </p:sp>
    </p:spTree>
    <p:extLst>
      <p:ext uri="{BB962C8B-B14F-4D97-AF65-F5344CB8AC3E}">
        <p14:creationId xmlns:p14="http://schemas.microsoft.com/office/powerpoint/2010/main" val="3800244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a:t>Nils</a:t>
            </a:r>
          </a:p>
          <a:p>
            <a:pPr marL="0" indent="0">
              <a:buFontTx/>
              <a:buNone/>
            </a:pPr>
            <a:r>
              <a:rPr lang="de-DE"/>
              <a:t>-We </a:t>
            </a:r>
            <a:r>
              <a:rPr lang="de-DE" err="1"/>
              <a:t>collected</a:t>
            </a:r>
            <a:r>
              <a:rPr lang="de-DE"/>
              <a:t> our </a:t>
            </a:r>
            <a:r>
              <a:rPr lang="de-DE" err="1"/>
              <a:t>data</a:t>
            </a:r>
            <a:r>
              <a:rPr lang="de-DE"/>
              <a:t> </a:t>
            </a:r>
            <a:r>
              <a:rPr lang="de-DE" err="1"/>
              <a:t>using</a:t>
            </a:r>
            <a:r>
              <a:rPr lang="de-DE"/>
              <a:t> </a:t>
            </a:r>
            <a:r>
              <a:rPr lang="de-DE" err="1"/>
              <a:t>the</a:t>
            </a:r>
            <a:r>
              <a:rPr lang="de-DE"/>
              <a:t> API from </a:t>
            </a:r>
            <a:r>
              <a:rPr lang="de-DE" err="1"/>
              <a:t>the</a:t>
            </a:r>
            <a:r>
              <a:rPr lang="de-DE"/>
              <a:t> DB API Marketplace</a:t>
            </a:r>
          </a:p>
          <a:p>
            <a:pPr marL="0" indent="0">
              <a:buFontTx/>
              <a:buNone/>
            </a:pPr>
            <a:r>
              <a:rPr lang="de-DE"/>
              <a:t>-There </a:t>
            </a:r>
            <a:r>
              <a:rPr lang="de-DE" err="1"/>
              <a:t>are</a:t>
            </a:r>
            <a:r>
              <a:rPr lang="de-DE"/>
              <a:t> </a:t>
            </a:r>
            <a:r>
              <a:rPr lang="de-DE" err="1"/>
              <a:t>several</a:t>
            </a:r>
            <a:r>
              <a:rPr lang="de-DE"/>
              <a:t> APIs </a:t>
            </a:r>
            <a:r>
              <a:rPr lang="de-DE" err="1"/>
              <a:t>available</a:t>
            </a:r>
            <a:r>
              <a:rPr lang="de-DE"/>
              <a:t> (not all </a:t>
            </a:r>
            <a:r>
              <a:rPr lang="de-DE" err="1"/>
              <a:t>for</a:t>
            </a:r>
            <a:r>
              <a:rPr lang="de-DE"/>
              <a:t> </a:t>
            </a:r>
            <a:r>
              <a:rPr lang="de-DE" err="1"/>
              <a:t>free</a:t>
            </a:r>
            <a:r>
              <a:rPr lang="de-DE"/>
              <a:t>)</a:t>
            </a:r>
          </a:p>
          <a:p>
            <a:r>
              <a:rPr lang="de-DE"/>
              <a:t>-The 2 Fee APIs </a:t>
            </a:r>
            <a:r>
              <a:rPr lang="de-DE" err="1"/>
              <a:t>we</a:t>
            </a:r>
            <a:r>
              <a:rPr lang="de-DE"/>
              <a:t> </a:t>
            </a:r>
            <a:r>
              <a:rPr lang="de-DE" err="1"/>
              <a:t>used</a:t>
            </a:r>
            <a:r>
              <a:rPr lang="de-DE"/>
              <a:t> </a:t>
            </a:r>
            <a:r>
              <a:rPr lang="de-DE" err="1"/>
              <a:t>are</a:t>
            </a:r>
            <a:r>
              <a:rPr lang="de-DE"/>
              <a:t> </a:t>
            </a:r>
            <a:r>
              <a:rPr lang="de-DE" err="1"/>
              <a:t>the</a:t>
            </a:r>
            <a:r>
              <a:rPr lang="de-DE"/>
              <a:t> </a:t>
            </a:r>
            <a:r>
              <a:rPr lang="de-DE" err="1"/>
              <a:t>StaDa</a:t>
            </a:r>
            <a:r>
              <a:rPr lang="de-DE"/>
              <a:t> and </a:t>
            </a:r>
            <a:r>
              <a:rPr lang="de-DE" err="1"/>
              <a:t>the</a:t>
            </a:r>
            <a:r>
              <a:rPr lang="de-DE"/>
              <a:t> </a:t>
            </a:r>
            <a:r>
              <a:rPr lang="de-DE" err="1"/>
              <a:t>Timetable</a:t>
            </a:r>
            <a:r>
              <a:rPr lang="de-DE"/>
              <a:t> API</a:t>
            </a:r>
          </a:p>
          <a:p>
            <a:r>
              <a:rPr lang="de-DE"/>
              <a:t>-</a:t>
            </a:r>
            <a:r>
              <a:rPr lang="de-DE" err="1"/>
              <a:t>StaDa</a:t>
            </a:r>
            <a:r>
              <a:rPr lang="de-DE"/>
              <a:t>: Station Data with EVA-</a:t>
            </a:r>
            <a:r>
              <a:rPr lang="de-DE" err="1"/>
              <a:t>Nr</a:t>
            </a:r>
            <a:r>
              <a:rPr lang="de-DE"/>
              <a:t> (</a:t>
            </a:r>
            <a:r>
              <a:rPr lang="de-DE" err="1"/>
              <a:t>unique</a:t>
            </a:r>
            <a:r>
              <a:rPr lang="de-DE"/>
              <a:t> </a:t>
            </a:r>
            <a:r>
              <a:rPr lang="de-DE" err="1"/>
              <a:t>nr</a:t>
            </a:r>
            <a:r>
              <a:rPr lang="de-DE"/>
              <a:t> </a:t>
            </a:r>
            <a:r>
              <a:rPr lang="de-DE" err="1"/>
              <a:t>for</a:t>
            </a:r>
            <a:r>
              <a:rPr lang="de-DE"/>
              <a:t> </a:t>
            </a:r>
            <a:r>
              <a:rPr lang="de-DE" err="1"/>
              <a:t>each</a:t>
            </a:r>
            <a:r>
              <a:rPr lang="de-DE"/>
              <a:t> Station in Germany) </a:t>
            </a:r>
            <a:r>
              <a:rPr lang="de-DE" err="1"/>
              <a:t>as</a:t>
            </a:r>
            <a:r>
              <a:rPr lang="de-DE"/>
              <a:t> </a:t>
            </a:r>
            <a:r>
              <a:rPr lang="de-DE" err="1"/>
              <a:t>well</a:t>
            </a:r>
            <a:r>
              <a:rPr lang="de-DE"/>
              <a:t> </a:t>
            </a:r>
            <a:r>
              <a:rPr lang="de-DE" err="1"/>
              <a:t>as</a:t>
            </a:r>
            <a:r>
              <a:rPr lang="de-DE"/>
              <a:t> </a:t>
            </a:r>
            <a:r>
              <a:rPr lang="de-DE" err="1"/>
              <a:t>data</a:t>
            </a:r>
            <a:r>
              <a:rPr lang="de-DE"/>
              <a:t> such </a:t>
            </a:r>
            <a:r>
              <a:rPr lang="de-DE" err="1"/>
              <a:t>as</a:t>
            </a:r>
            <a:r>
              <a:rPr lang="de-DE"/>
              <a:t> Geolocation, </a:t>
            </a:r>
            <a:r>
              <a:rPr lang="de-DE" err="1"/>
              <a:t>Category</a:t>
            </a:r>
            <a:r>
              <a:rPr lang="de-DE"/>
              <a:t> and </a:t>
            </a:r>
            <a:r>
              <a:rPr lang="de-DE" err="1"/>
              <a:t>much</a:t>
            </a:r>
            <a:r>
              <a:rPr lang="de-DE"/>
              <a:t> </a:t>
            </a:r>
            <a:r>
              <a:rPr lang="de-DE" err="1"/>
              <a:t>more</a:t>
            </a:r>
            <a:r>
              <a:rPr lang="de-DE"/>
              <a:t> (</a:t>
            </a:r>
            <a:r>
              <a:rPr lang="de-DE" err="1"/>
              <a:t>toilets</a:t>
            </a:r>
            <a:r>
              <a:rPr lang="de-DE"/>
              <a:t>, </a:t>
            </a:r>
            <a:r>
              <a:rPr lang="de-DE" err="1"/>
              <a:t>kiosk</a:t>
            </a:r>
            <a:r>
              <a:rPr lang="de-DE"/>
              <a:t>, </a:t>
            </a:r>
            <a:r>
              <a:rPr lang="de-DE" err="1"/>
              <a:t>vending</a:t>
            </a:r>
            <a:r>
              <a:rPr lang="de-DE"/>
              <a:t> </a:t>
            </a:r>
            <a:r>
              <a:rPr lang="de-DE" err="1"/>
              <a:t>machines</a:t>
            </a:r>
            <a:r>
              <a:rPr lang="de-DE"/>
              <a:t> and so on)</a:t>
            </a:r>
          </a:p>
          <a:p>
            <a:r>
              <a:rPr lang="de-DE"/>
              <a:t>-</a:t>
            </a:r>
            <a:r>
              <a:rPr lang="de-DE" err="1"/>
              <a:t>Timetables</a:t>
            </a:r>
            <a:r>
              <a:rPr lang="de-DE"/>
              <a:t>: </a:t>
            </a:r>
            <a:r>
              <a:rPr lang="de-DE" err="1"/>
              <a:t>can</a:t>
            </a:r>
            <a:r>
              <a:rPr lang="de-DE"/>
              <a:t> </a:t>
            </a:r>
            <a:r>
              <a:rPr lang="de-DE" err="1"/>
              <a:t>be</a:t>
            </a:r>
            <a:r>
              <a:rPr lang="de-DE"/>
              <a:t> </a:t>
            </a:r>
            <a:r>
              <a:rPr lang="de-DE" err="1"/>
              <a:t>called</a:t>
            </a:r>
            <a:r>
              <a:rPr lang="de-DE"/>
              <a:t> </a:t>
            </a:r>
            <a:r>
              <a:rPr lang="de-DE" err="1"/>
              <a:t>for</a:t>
            </a:r>
            <a:r>
              <a:rPr lang="de-DE"/>
              <a:t> </a:t>
            </a:r>
            <a:r>
              <a:rPr lang="de-DE" err="1"/>
              <a:t>either</a:t>
            </a:r>
            <a:r>
              <a:rPr lang="de-DE"/>
              <a:t> </a:t>
            </a:r>
            <a:r>
              <a:rPr lang="de-DE" err="1"/>
              <a:t>Planned</a:t>
            </a:r>
            <a:r>
              <a:rPr lang="de-DE"/>
              <a:t> </a:t>
            </a:r>
            <a:r>
              <a:rPr lang="de-DE" err="1"/>
              <a:t>or</a:t>
            </a:r>
            <a:r>
              <a:rPr lang="de-DE"/>
              <a:t> </a:t>
            </a:r>
            <a:r>
              <a:rPr lang="de-DE" err="1"/>
              <a:t>for</a:t>
            </a:r>
            <a:r>
              <a:rPr lang="de-DE"/>
              <a:t> Change </a:t>
            </a:r>
            <a:r>
              <a:rPr lang="de-DE" err="1"/>
              <a:t>data</a:t>
            </a:r>
            <a:r>
              <a:rPr lang="de-DE"/>
              <a:t>.</a:t>
            </a:r>
          </a:p>
          <a:p>
            <a:r>
              <a:rPr lang="de-DE"/>
              <a:t>- </a:t>
            </a:r>
            <a:r>
              <a:rPr lang="de-DE" err="1"/>
              <a:t>Planned</a:t>
            </a:r>
            <a:r>
              <a:rPr lang="de-DE"/>
              <a:t> </a:t>
            </a:r>
            <a:r>
              <a:rPr lang="de-DE" err="1"/>
              <a:t>data</a:t>
            </a:r>
            <a:r>
              <a:rPr lang="de-DE"/>
              <a:t> </a:t>
            </a:r>
            <a:r>
              <a:rPr lang="de-DE" err="1"/>
              <a:t>needs</a:t>
            </a:r>
            <a:r>
              <a:rPr lang="de-DE"/>
              <a:t> </a:t>
            </a:r>
            <a:r>
              <a:rPr lang="de-DE" err="1"/>
              <a:t>the</a:t>
            </a:r>
            <a:r>
              <a:rPr lang="de-DE"/>
              <a:t> </a:t>
            </a:r>
            <a:r>
              <a:rPr lang="de-DE" err="1"/>
              <a:t>station</a:t>
            </a:r>
            <a:r>
              <a:rPr lang="de-DE"/>
              <a:t> </a:t>
            </a:r>
            <a:r>
              <a:rPr lang="de-DE" err="1"/>
              <a:t>nr</a:t>
            </a:r>
            <a:r>
              <a:rPr lang="de-DE"/>
              <a:t> and a time </a:t>
            </a:r>
            <a:r>
              <a:rPr lang="de-DE" err="1"/>
              <a:t>of</a:t>
            </a:r>
            <a:r>
              <a:rPr lang="de-DE"/>
              <a:t> </a:t>
            </a:r>
            <a:r>
              <a:rPr lang="de-DE" err="1"/>
              <a:t>day</a:t>
            </a:r>
            <a:r>
              <a:rPr lang="de-DE"/>
              <a:t> ( 1 Hour </a:t>
            </a:r>
            <a:r>
              <a:rPr lang="de-DE" err="1"/>
              <a:t>interval</a:t>
            </a:r>
            <a:r>
              <a:rPr lang="de-DE"/>
              <a:t>) -&gt; </a:t>
            </a:r>
            <a:r>
              <a:rPr lang="de-DE" err="1"/>
              <a:t>gives</a:t>
            </a:r>
            <a:r>
              <a:rPr lang="de-DE"/>
              <a:t> Arrival and </a:t>
            </a:r>
            <a:r>
              <a:rPr lang="de-DE" err="1"/>
              <a:t>departure</a:t>
            </a:r>
            <a:r>
              <a:rPr lang="de-DE"/>
              <a:t> </a:t>
            </a:r>
            <a:r>
              <a:rPr lang="de-DE" err="1"/>
              <a:t>times</a:t>
            </a:r>
            <a:r>
              <a:rPr lang="de-DE"/>
              <a:t>, </a:t>
            </a:r>
            <a:r>
              <a:rPr lang="de-DE" err="1"/>
              <a:t>path</a:t>
            </a:r>
            <a:r>
              <a:rPr lang="de-DE"/>
              <a:t>, ID</a:t>
            </a:r>
          </a:p>
          <a:p>
            <a:r>
              <a:rPr lang="de-DE"/>
              <a:t>- Change </a:t>
            </a:r>
            <a:r>
              <a:rPr lang="de-DE" err="1"/>
              <a:t>data</a:t>
            </a:r>
            <a:r>
              <a:rPr lang="de-DE"/>
              <a:t> </a:t>
            </a:r>
            <a:r>
              <a:rPr lang="de-DE" err="1"/>
              <a:t>needs</a:t>
            </a:r>
            <a:r>
              <a:rPr lang="de-DE"/>
              <a:t> </a:t>
            </a:r>
            <a:r>
              <a:rPr lang="de-DE" err="1"/>
              <a:t>station</a:t>
            </a:r>
            <a:r>
              <a:rPr lang="de-DE"/>
              <a:t> number and </a:t>
            </a:r>
            <a:r>
              <a:rPr lang="de-DE" err="1"/>
              <a:t>gives</a:t>
            </a:r>
            <a:r>
              <a:rPr lang="de-DE"/>
              <a:t> all </a:t>
            </a:r>
            <a:r>
              <a:rPr lang="de-DE" err="1"/>
              <a:t>known</a:t>
            </a:r>
            <a:r>
              <a:rPr lang="de-DE"/>
              <a:t> from </a:t>
            </a:r>
            <a:r>
              <a:rPr lang="de-DE" err="1"/>
              <a:t>the</a:t>
            </a:r>
            <a:r>
              <a:rPr lang="de-DE"/>
              <a:t> </a:t>
            </a:r>
            <a:r>
              <a:rPr lang="de-DE" err="1"/>
              <a:t>moment</a:t>
            </a:r>
            <a:r>
              <a:rPr lang="de-DE"/>
              <a:t> </a:t>
            </a:r>
            <a:r>
              <a:rPr lang="de-DE" err="1"/>
              <a:t>of</a:t>
            </a:r>
            <a:r>
              <a:rPr lang="de-DE"/>
              <a:t> </a:t>
            </a:r>
            <a:r>
              <a:rPr lang="de-DE" err="1"/>
              <a:t>the</a:t>
            </a:r>
            <a:r>
              <a:rPr lang="de-DE"/>
              <a:t> </a:t>
            </a:r>
            <a:r>
              <a:rPr lang="de-DE" err="1"/>
              <a:t>call</a:t>
            </a:r>
            <a:r>
              <a:rPr lang="de-DE"/>
              <a:t> into </a:t>
            </a:r>
            <a:r>
              <a:rPr lang="de-DE" err="1"/>
              <a:t>the</a:t>
            </a:r>
            <a:r>
              <a:rPr lang="de-DE"/>
              <a:t> </a:t>
            </a:r>
            <a:r>
              <a:rPr lang="de-DE" err="1"/>
              <a:t>foreseeable</a:t>
            </a:r>
            <a:r>
              <a:rPr lang="de-DE"/>
              <a:t> </a:t>
            </a:r>
            <a:r>
              <a:rPr lang="de-DE" err="1"/>
              <a:t>future</a:t>
            </a:r>
            <a:r>
              <a:rPr lang="de-DE"/>
              <a:t> -&gt; </a:t>
            </a:r>
            <a:r>
              <a:rPr lang="de-DE" err="1"/>
              <a:t>gives</a:t>
            </a:r>
            <a:r>
              <a:rPr lang="de-DE"/>
              <a:t> ID, </a:t>
            </a:r>
            <a:r>
              <a:rPr lang="de-DE" err="1"/>
              <a:t>arrival</a:t>
            </a:r>
            <a:r>
              <a:rPr lang="de-DE"/>
              <a:t> and </a:t>
            </a:r>
            <a:r>
              <a:rPr lang="de-DE" err="1"/>
              <a:t>departure</a:t>
            </a:r>
            <a:r>
              <a:rPr lang="de-DE"/>
              <a:t> </a:t>
            </a:r>
            <a:r>
              <a:rPr lang="de-DE" err="1"/>
              <a:t>changes</a:t>
            </a:r>
            <a:r>
              <a:rPr lang="de-DE"/>
              <a:t> and a </a:t>
            </a:r>
            <a:r>
              <a:rPr lang="de-DE" err="1"/>
              <a:t>change</a:t>
            </a:r>
            <a:r>
              <a:rPr lang="de-DE"/>
              <a:t> </a:t>
            </a:r>
            <a:r>
              <a:rPr lang="de-DE" err="1"/>
              <a:t>message</a:t>
            </a:r>
            <a:endParaRPr lang="de-DE"/>
          </a:p>
          <a:p>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8</a:t>
            </a:fld>
            <a:endParaRPr lang="de-DE"/>
          </a:p>
        </p:txBody>
      </p:sp>
    </p:spTree>
    <p:extLst>
      <p:ext uri="{BB962C8B-B14F-4D97-AF65-F5344CB8AC3E}">
        <p14:creationId xmlns:p14="http://schemas.microsoft.com/office/powerpoint/2010/main" val="89930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ea typeface="+mn-lt"/>
                <a:cs typeface="+mn-lt"/>
              </a:rPr>
              <a:t>Nils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err="1">
                <a:ea typeface="+mn-lt"/>
                <a:cs typeface="+mn-lt"/>
              </a:rPr>
              <a:t>Collecting</a:t>
            </a:r>
            <a:r>
              <a:rPr lang="de-DE">
                <a:ea typeface="+mn-lt"/>
                <a:cs typeface="+mn-lt"/>
              </a:rPr>
              <a:t> </a:t>
            </a:r>
            <a:r>
              <a:rPr lang="de-DE" err="1">
                <a:ea typeface="+mn-lt"/>
                <a:cs typeface="+mn-lt"/>
              </a:rPr>
              <a:t>the</a:t>
            </a:r>
            <a:r>
              <a:rPr lang="de-DE">
                <a:ea typeface="+mn-lt"/>
                <a:cs typeface="+mn-lt"/>
              </a:rPr>
              <a:t> </a:t>
            </a:r>
            <a:r>
              <a:rPr lang="de-DE" err="1">
                <a:ea typeface="+mn-lt"/>
                <a:cs typeface="+mn-lt"/>
              </a:rPr>
              <a:t>data</a:t>
            </a:r>
            <a:r>
              <a:rPr lang="de-DE">
                <a:ea typeface="+mn-lt"/>
                <a:cs typeface="+mn-lt"/>
              </a:rPr>
              <a:t> </a:t>
            </a:r>
            <a:r>
              <a:rPr lang="de-DE" err="1">
                <a:ea typeface="+mn-lt"/>
                <a:cs typeface="+mn-lt"/>
              </a:rPr>
              <a:t>for</a:t>
            </a:r>
            <a:r>
              <a:rPr lang="de-DE">
                <a:ea typeface="+mn-lt"/>
                <a:cs typeface="+mn-lt"/>
              </a:rPr>
              <a:t> all </a:t>
            </a:r>
            <a:r>
              <a:rPr lang="de-DE" err="1">
                <a:ea typeface="+mn-lt"/>
                <a:cs typeface="+mn-lt"/>
              </a:rPr>
              <a:t>Stations</a:t>
            </a:r>
            <a:r>
              <a:rPr lang="de-DE">
                <a:ea typeface="+mn-lt"/>
                <a:cs typeface="+mn-lt"/>
              </a:rPr>
              <a:t> from </a:t>
            </a:r>
            <a:r>
              <a:rPr lang="de-DE" err="1">
                <a:ea typeface="+mn-lt"/>
                <a:cs typeface="+mn-lt"/>
              </a:rPr>
              <a:t>germany</a:t>
            </a:r>
            <a:r>
              <a:rPr lang="de-DE">
                <a:ea typeface="+mn-lt"/>
                <a:cs typeface="+mn-lt"/>
              </a:rPr>
              <a:t> </a:t>
            </a:r>
            <a:r>
              <a:rPr lang="de-DE" err="1">
                <a:ea typeface="+mn-lt"/>
                <a:cs typeface="+mn-lt"/>
              </a:rPr>
              <a:t>is</a:t>
            </a:r>
            <a:r>
              <a:rPr lang="de-DE">
                <a:ea typeface="+mn-lt"/>
                <a:cs typeface="+mn-lt"/>
              </a:rPr>
              <a:t> </a:t>
            </a:r>
            <a:r>
              <a:rPr lang="de-DE" err="1">
                <a:ea typeface="+mn-lt"/>
                <a:cs typeface="+mn-lt"/>
              </a:rPr>
              <a:t>problematic</a:t>
            </a:r>
            <a:r>
              <a:rPr lang="de-DE">
                <a:ea typeface="+mn-lt"/>
                <a:cs typeface="+mn-lt"/>
              </a:rPr>
              <a:t> because: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err="1">
                <a:ea typeface="+mn-lt"/>
                <a:cs typeface="+mn-lt"/>
              </a:rPr>
              <a:t>It</a:t>
            </a:r>
            <a:r>
              <a:rPr lang="de-DE">
                <a:ea typeface="+mn-lt"/>
                <a:cs typeface="+mn-lt"/>
              </a:rPr>
              <a:t> </a:t>
            </a:r>
            <a:r>
              <a:rPr lang="de-DE" err="1">
                <a:ea typeface="+mn-lt"/>
                <a:cs typeface="+mn-lt"/>
              </a:rPr>
              <a:t>takes</a:t>
            </a:r>
            <a:r>
              <a:rPr lang="de-DE">
                <a:ea typeface="+mn-lt"/>
                <a:cs typeface="+mn-lt"/>
              </a:rPr>
              <a:t> </a:t>
            </a:r>
            <a:r>
              <a:rPr lang="de-DE" err="1">
                <a:ea typeface="+mn-lt"/>
                <a:cs typeface="+mn-lt"/>
              </a:rPr>
              <a:t>very</a:t>
            </a:r>
            <a:r>
              <a:rPr lang="de-DE">
                <a:ea typeface="+mn-lt"/>
                <a:cs typeface="+mn-lt"/>
              </a:rPr>
              <a:t> </a:t>
            </a:r>
            <a:r>
              <a:rPr lang="de-DE" err="1">
                <a:ea typeface="+mn-lt"/>
                <a:cs typeface="+mn-lt"/>
              </a:rPr>
              <a:t>long</a:t>
            </a:r>
            <a:r>
              <a:rPr lang="de-DE">
                <a:ea typeface="+mn-lt"/>
                <a:cs typeface="+mn-lt"/>
              </a:rPr>
              <a:t> (&gt;30 min) </a:t>
            </a:r>
            <a:r>
              <a:rPr lang="de-DE" err="1">
                <a:ea typeface="+mn-lt"/>
                <a:cs typeface="+mn-lt"/>
              </a:rPr>
              <a:t>making</a:t>
            </a:r>
            <a:r>
              <a:rPr lang="de-DE">
                <a:ea typeface="+mn-lt"/>
                <a:cs typeface="+mn-lt"/>
              </a:rPr>
              <a:t> </a:t>
            </a:r>
            <a:r>
              <a:rPr lang="de-DE" err="1">
                <a:ea typeface="+mn-lt"/>
                <a:cs typeface="+mn-lt"/>
              </a:rPr>
              <a:t>it</a:t>
            </a:r>
            <a:r>
              <a:rPr lang="de-DE">
                <a:ea typeface="+mn-lt"/>
                <a:cs typeface="+mn-lt"/>
              </a:rPr>
              <a:t> </a:t>
            </a:r>
            <a:r>
              <a:rPr lang="de-DE" err="1">
                <a:ea typeface="+mn-lt"/>
                <a:cs typeface="+mn-lt"/>
              </a:rPr>
              <a:t>less</a:t>
            </a:r>
            <a:r>
              <a:rPr lang="de-DE">
                <a:ea typeface="+mn-lt"/>
                <a:cs typeface="+mn-lt"/>
              </a:rPr>
              <a:t> </a:t>
            </a:r>
            <a:r>
              <a:rPr lang="de-DE" err="1">
                <a:ea typeface="+mn-lt"/>
                <a:cs typeface="+mn-lt"/>
              </a:rPr>
              <a:t>of</a:t>
            </a:r>
            <a:r>
              <a:rPr lang="de-DE">
                <a:ea typeface="+mn-lt"/>
                <a:cs typeface="+mn-lt"/>
              </a:rPr>
              <a:t> a </a:t>
            </a:r>
            <a:r>
              <a:rPr lang="de-DE" err="1">
                <a:ea typeface="+mn-lt"/>
                <a:cs typeface="+mn-lt"/>
              </a:rPr>
              <a:t>snapshot</a:t>
            </a:r>
            <a:r>
              <a:rPr lang="de-DE">
                <a:ea typeface="+mn-lt"/>
                <a:cs typeface="+mn-lt"/>
              </a:rPr>
              <a:t> (</a:t>
            </a:r>
            <a:r>
              <a:rPr lang="de-DE" err="1">
                <a:ea typeface="+mn-lt"/>
                <a:cs typeface="+mn-lt"/>
              </a:rPr>
              <a:t>data</a:t>
            </a:r>
            <a:r>
              <a:rPr lang="de-DE">
                <a:ea typeface="+mn-lt"/>
                <a:cs typeface="+mn-lt"/>
              </a:rPr>
              <a:t> </a:t>
            </a:r>
            <a:r>
              <a:rPr lang="de-DE" err="1">
                <a:ea typeface="+mn-lt"/>
                <a:cs typeface="+mn-lt"/>
              </a:rPr>
              <a:t>change</a:t>
            </a:r>
            <a:r>
              <a:rPr lang="de-DE">
                <a:ea typeface="+mn-lt"/>
                <a:cs typeface="+mn-lt"/>
              </a:rPr>
              <a:t> </a:t>
            </a:r>
            <a:r>
              <a:rPr lang="de-DE" err="1">
                <a:ea typeface="+mn-lt"/>
                <a:cs typeface="+mn-lt"/>
              </a:rPr>
              <a:t>within</a:t>
            </a:r>
            <a:r>
              <a:rPr lang="de-DE">
                <a:ea typeface="+mn-lt"/>
                <a:cs typeface="+mn-lt"/>
              </a:rPr>
              <a:t> 30 </a:t>
            </a:r>
            <a:r>
              <a:rPr lang="de-DE" err="1">
                <a:ea typeface="+mn-lt"/>
                <a:cs typeface="+mn-lt"/>
              </a:rPr>
              <a:t>minutes</a:t>
            </a:r>
            <a:r>
              <a:rPr lang="de-DE">
                <a:ea typeface="+mn-lt"/>
                <a:cs typeface="+mn-lt"/>
              </a:rPr>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ea typeface="+mn-lt"/>
                <a:cs typeface="+mn-lt"/>
              </a:rPr>
              <a:t>A </a:t>
            </a:r>
            <a:r>
              <a:rPr lang="de-DE" err="1">
                <a:ea typeface="+mn-lt"/>
                <a:cs typeface="+mn-lt"/>
              </a:rPr>
              <a:t>lot</a:t>
            </a:r>
            <a:r>
              <a:rPr lang="de-DE">
                <a:ea typeface="+mn-lt"/>
                <a:cs typeface="+mn-lt"/>
              </a:rPr>
              <a:t> </a:t>
            </a:r>
            <a:r>
              <a:rPr lang="de-DE" err="1">
                <a:ea typeface="+mn-lt"/>
                <a:cs typeface="+mn-lt"/>
              </a:rPr>
              <a:t>of</a:t>
            </a:r>
            <a:r>
              <a:rPr lang="de-DE">
                <a:ea typeface="+mn-lt"/>
                <a:cs typeface="+mn-lt"/>
              </a:rPr>
              <a:t> </a:t>
            </a:r>
            <a:r>
              <a:rPr lang="de-DE" err="1">
                <a:ea typeface="+mn-lt"/>
                <a:cs typeface="+mn-lt"/>
              </a:rPr>
              <a:t>unecessary</a:t>
            </a:r>
            <a:r>
              <a:rPr lang="de-DE">
                <a:ea typeface="+mn-lt"/>
                <a:cs typeface="+mn-lt"/>
              </a:rPr>
              <a:t> </a:t>
            </a:r>
            <a:r>
              <a:rPr lang="de-DE" err="1">
                <a:ea typeface="+mn-lt"/>
                <a:cs typeface="+mn-lt"/>
              </a:rPr>
              <a:t>bloat</a:t>
            </a:r>
            <a:r>
              <a:rPr lang="de-DE">
                <a:ea typeface="+mn-lt"/>
                <a:cs typeface="+mn-lt"/>
              </a:rPr>
              <a:t> (3 to 4 </a:t>
            </a:r>
            <a:r>
              <a:rPr lang="de-DE" err="1">
                <a:ea typeface="+mn-lt"/>
                <a:cs typeface="+mn-lt"/>
              </a:rPr>
              <a:t>times</a:t>
            </a:r>
            <a:r>
              <a:rPr lang="de-DE">
                <a:ea typeface="+mn-lt"/>
                <a:cs typeface="+mn-lt"/>
              </a:rPr>
              <a:t> </a:t>
            </a:r>
            <a:r>
              <a:rPr lang="de-DE" err="1">
                <a:ea typeface="+mn-lt"/>
                <a:cs typeface="+mn-lt"/>
              </a:rPr>
              <a:t>the</a:t>
            </a:r>
            <a:r>
              <a:rPr lang="de-DE">
                <a:ea typeface="+mn-lt"/>
                <a:cs typeface="+mn-lt"/>
              </a:rPr>
              <a:t> </a:t>
            </a:r>
            <a:r>
              <a:rPr lang="de-DE" err="1">
                <a:ea typeface="+mn-lt"/>
                <a:cs typeface="+mn-lt"/>
              </a:rPr>
              <a:t>file</a:t>
            </a:r>
            <a:r>
              <a:rPr lang="de-DE">
                <a:ea typeface="+mn-lt"/>
                <a:cs typeface="+mn-lt"/>
              </a:rPr>
              <a:t> </a:t>
            </a:r>
            <a:r>
              <a:rPr lang="de-DE" err="1">
                <a:ea typeface="+mn-lt"/>
                <a:cs typeface="+mn-lt"/>
              </a:rPr>
              <a:t>size</a:t>
            </a:r>
            <a:r>
              <a:rPr lang="de-DE">
                <a:ea typeface="+mn-lt"/>
                <a:cs typeface="+mn-lt"/>
              </a:rPr>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a:ea typeface="+mn-lt"/>
                <a:cs typeface="+mn-lt"/>
              </a:rPr>
              <a:t>More </a:t>
            </a:r>
            <a:r>
              <a:rPr lang="de-DE" err="1">
                <a:ea typeface="+mn-lt"/>
                <a:cs typeface="+mn-lt"/>
              </a:rPr>
              <a:t>collection</a:t>
            </a:r>
            <a:r>
              <a:rPr lang="de-DE">
                <a:ea typeface="+mn-lt"/>
                <a:cs typeface="+mn-lt"/>
              </a:rPr>
              <a:t> time </a:t>
            </a:r>
            <a:r>
              <a:rPr lang="de-DE" err="1">
                <a:ea typeface="+mn-lt"/>
                <a:cs typeface="+mn-lt"/>
              </a:rPr>
              <a:t>equals</a:t>
            </a:r>
            <a:r>
              <a:rPr lang="de-DE">
                <a:ea typeface="+mn-lt"/>
                <a:cs typeface="+mn-lt"/>
              </a:rPr>
              <a:t> </a:t>
            </a:r>
            <a:r>
              <a:rPr lang="de-DE" err="1">
                <a:ea typeface="+mn-lt"/>
                <a:cs typeface="+mn-lt"/>
              </a:rPr>
              <a:t>more</a:t>
            </a:r>
            <a:r>
              <a:rPr lang="de-DE">
                <a:ea typeface="+mn-lt"/>
                <a:cs typeface="+mn-lt"/>
              </a:rPr>
              <a:t> </a:t>
            </a:r>
            <a:r>
              <a:rPr lang="de-DE" err="1">
                <a:ea typeface="+mn-lt"/>
                <a:cs typeface="+mn-lt"/>
              </a:rPr>
              <a:t>opportunity</a:t>
            </a:r>
            <a:r>
              <a:rPr lang="de-DE">
                <a:ea typeface="+mn-lt"/>
                <a:cs typeface="+mn-lt"/>
              </a:rPr>
              <a:t> </a:t>
            </a:r>
            <a:r>
              <a:rPr lang="de-DE" err="1">
                <a:ea typeface="+mn-lt"/>
                <a:cs typeface="+mn-lt"/>
              </a:rPr>
              <a:t>for</a:t>
            </a:r>
            <a:r>
              <a:rPr lang="de-DE">
                <a:ea typeface="+mn-lt"/>
                <a:cs typeface="+mn-lt"/>
              </a:rPr>
              <a:t> </a:t>
            </a:r>
            <a:r>
              <a:rPr lang="de-DE" err="1">
                <a:ea typeface="+mn-lt"/>
                <a:cs typeface="+mn-lt"/>
              </a:rPr>
              <a:t>problems</a:t>
            </a:r>
            <a:r>
              <a:rPr lang="de-DE">
                <a:ea typeface="+mn-lt"/>
                <a:cs typeface="+mn-lt"/>
              </a:rPr>
              <a:t> to </a:t>
            </a:r>
            <a:r>
              <a:rPr lang="de-DE" err="1">
                <a:ea typeface="+mn-lt"/>
                <a:cs typeface="+mn-lt"/>
              </a:rPr>
              <a:t>occure</a:t>
            </a:r>
            <a:r>
              <a:rPr lang="de-DE">
                <a:ea typeface="+mn-lt"/>
                <a:cs typeface="+mn-lt"/>
              </a:rPr>
              <a:t> </a:t>
            </a:r>
            <a:r>
              <a:rPr lang="de-DE" err="1">
                <a:ea typeface="+mn-lt"/>
                <a:cs typeface="+mn-lt"/>
              </a:rPr>
              <a:t>mid</a:t>
            </a:r>
            <a:r>
              <a:rPr lang="de-DE">
                <a:ea typeface="+mn-lt"/>
                <a:cs typeface="+mn-lt"/>
              </a:rPr>
              <a:t> </a:t>
            </a:r>
            <a:r>
              <a:rPr lang="de-DE" err="1">
                <a:ea typeface="+mn-lt"/>
                <a:cs typeface="+mn-lt"/>
              </a:rPr>
              <a:t>measurement</a:t>
            </a:r>
            <a:endParaRPr lang="de-DE">
              <a:ea typeface="+mn-lt"/>
              <a:cs typeface="+mn-l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ea typeface="+mn-lt"/>
                <a:cs typeface="+mn-lt"/>
              </a:rPr>
              <a:t>p </a:t>
            </a:r>
            <a:r>
              <a:rPr lang="de-DE" err="1">
                <a:ea typeface="+mn-lt"/>
                <a:cs typeface="+mn-lt"/>
              </a:rPr>
              <a:t>value</a:t>
            </a:r>
            <a:r>
              <a:rPr lang="de-DE">
                <a:ea typeface="+mn-lt"/>
                <a:cs typeface="+mn-lt"/>
              </a:rPr>
              <a:t> </a:t>
            </a:r>
            <a:r>
              <a:rPr lang="de-DE" err="1">
                <a:ea typeface="+mn-lt"/>
                <a:cs typeface="+mn-lt"/>
              </a:rPr>
              <a:t>of</a:t>
            </a:r>
            <a:r>
              <a:rPr lang="de-DE">
                <a:ea typeface="+mn-lt"/>
                <a:cs typeface="+mn-lt"/>
              </a:rPr>
              <a:t> Mann-Whitney-U Test </a:t>
            </a:r>
            <a:r>
              <a:rPr lang="de-DE" err="1">
                <a:ea typeface="+mn-lt"/>
                <a:cs typeface="+mn-lt"/>
              </a:rPr>
              <a:t>is</a:t>
            </a:r>
            <a:r>
              <a:rPr lang="de-DE">
                <a:ea typeface="+mn-lt"/>
                <a:cs typeface="+mn-lt"/>
              </a:rPr>
              <a:t> </a:t>
            </a:r>
            <a:r>
              <a:rPr lang="de-DE" err="1">
                <a:ea typeface="+mn-lt"/>
                <a:cs typeface="+mn-lt"/>
              </a:rPr>
              <a:t>below</a:t>
            </a:r>
            <a:r>
              <a:rPr lang="de-DE">
                <a:ea typeface="+mn-lt"/>
                <a:cs typeface="+mn-lt"/>
              </a:rPr>
              <a:t> </a:t>
            </a:r>
            <a:r>
              <a:rPr lang="de-DE" err="1">
                <a:ea typeface="+mn-lt"/>
                <a:cs typeface="+mn-lt"/>
              </a:rPr>
              <a:t>the</a:t>
            </a:r>
            <a:r>
              <a:rPr lang="de-DE">
                <a:ea typeface="+mn-lt"/>
                <a:cs typeface="+mn-lt"/>
              </a:rPr>
              <a:t> </a:t>
            </a:r>
            <a:r>
              <a:rPr lang="de-DE" err="1">
                <a:ea typeface="+mn-lt"/>
                <a:cs typeface="+mn-lt"/>
              </a:rPr>
              <a:t>commonly</a:t>
            </a:r>
            <a:r>
              <a:rPr lang="de-DE">
                <a:ea typeface="+mn-lt"/>
                <a:cs typeface="+mn-lt"/>
              </a:rPr>
              <a:t> </a:t>
            </a:r>
            <a:r>
              <a:rPr lang="de-DE" err="1">
                <a:ea typeface="+mn-lt"/>
                <a:cs typeface="+mn-lt"/>
              </a:rPr>
              <a:t>used</a:t>
            </a:r>
            <a:r>
              <a:rPr lang="de-DE">
                <a:ea typeface="+mn-lt"/>
                <a:cs typeface="+mn-lt"/>
              </a:rPr>
              <a:t> 0.05 </a:t>
            </a:r>
            <a:r>
              <a:rPr lang="de-DE" err="1">
                <a:ea typeface="+mn-lt"/>
                <a:cs typeface="+mn-lt"/>
              </a:rPr>
              <a:t>threshhold</a:t>
            </a:r>
            <a:endParaRPr lang="de-DE">
              <a:ea typeface="+mn-lt"/>
              <a:cs typeface="+mn-lt"/>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err="1">
                <a:ea typeface="+mn-lt"/>
                <a:cs typeface="+mn-lt"/>
              </a:rPr>
              <a:t>Rejecting</a:t>
            </a:r>
            <a:r>
              <a:rPr lang="de-DE">
                <a:ea typeface="+mn-lt"/>
                <a:cs typeface="+mn-lt"/>
              </a:rPr>
              <a:t> </a:t>
            </a:r>
            <a:r>
              <a:rPr lang="de-DE" err="1">
                <a:ea typeface="+mn-lt"/>
                <a:cs typeface="+mn-lt"/>
              </a:rPr>
              <a:t>the</a:t>
            </a:r>
            <a:r>
              <a:rPr lang="de-DE">
                <a:ea typeface="+mn-lt"/>
                <a:cs typeface="+mn-lt"/>
              </a:rPr>
              <a:t> H0 in </a:t>
            </a:r>
            <a:r>
              <a:rPr lang="de-DE" err="1">
                <a:ea typeface="+mn-lt"/>
                <a:cs typeface="+mn-lt"/>
              </a:rPr>
              <a:t>favor</a:t>
            </a:r>
            <a:r>
              <a:rPr lang="de-DE">
                <a:ea typeface="+mn-lt"/>
                <a:cs typeface="+mn-lt"/>
              </a:rPr>
              <a:t> </a:t>
            </a:r>
            <a:r>
              <a:rPr lang="de-DE" err="1">
                <a:ea typeface="+mn-lt"/>
                <a:cs typeface="+mn-lt"/>
              </a:rPr>
              <a:t>of</a:t>
            </a:r>
            <a:r>
              <a:rPr lang="de-DE">
                <a:ea typeface="+mn-lt"/>
                <a:cs typeface="+mn-lt"/>
              </a:rPr>
              <a:t> H1 (</a:t>
            </a:r>
            <a:r>
              <a:rPr lang="de-DE" err="1">
                <a:ea typeface="+mn-lt"/>
                <a:cs typeface="+mn-lt"/>
              </a:rPr>
              <a:t>the</a:t>
            </a:r>
            <a:r>
              <a:rPr lang="de-DE">
                <a:ea typeface="+mn-lt"/>
                <a:cs typeface="+mn-lt"/>
              </a:rPr>
              <a:t> </a:t>
            </a:r>
            <a:r>
              <a:rPr lang="de-DE" err="1">
                <a:ea typeface="+mn-lt"/>
                <a:cs typeface="+mn-lt"/>
              </a:rPr>
              <a:t>distribution</a:t>
            </a:r>
            <a:r>
              <a:rPr lang="de-DE">
                <a:ea typeface="+mn-lt"/>
                <a:cs typeface="+mn-lt"/>
              </a:rPr>
              <a:t> </a:t>
            </a:r>
            <a:r>
              <a:rPr lang="de-DE" err="1">
                <a:ea typeface="+mn-lt"/>
                <a:cs typeface="+mn-lt"/>
              </a:rPr>
              <a:t>of</a:t>
            </a:r>
            <a:r>
              <a:rPr lang="de-DE">
                <a:ea typeface="+mn-lt"/>
                <a:cs typeface="+mn-lt"/>
              </a:rPr>
              <a:t> </a:t>
            </a:r>
            <a:r>
              <a:rPr lang="de-DE" err="1">
                <a:ea typeface="+mn-lt"/>
                <a:cs typeface="+mn-lt"/>
              </a:rPr>
              <a:t>both</a:t>
            </a:r>
            <a:r>
              <a:rPr lang="de-DE">
                <a:ea typeface="+mn-lt"/>
                <a:cs typeface="+mn-lt"/>
              </a:rPr>
              <a:t> </a:t>
            </a:r>
            <a:r>
              <a:rPr lang="de-DE" err="1">
                <a:ea typeface="+mn-lt"/>
                <a:cs typeface="+mn-lt"/>
              </a:rPr>
              <a:t>groups</a:t>
            </a:r>
            <a:r>
              <a:rPr lang="de-DE">
                <a:ea typeface="+mn-lt"/>
                <a:cs typeface="+mn-lt"/>
              </a:rPr>
              <a:t> </a:t>
            </a:r>
            <a:r>
              <a:rPr lang="de-DE" err="1">
                <a:ea typeface="+mn-lt"/>
                <a:cs typeface="+mn-lt"/>
              </a:rPr>
              <a:t>are</a:t>
            </a:r>
            <a:r>
              <a:rPr lang="de-DE">
                <a:ea typeface="+mn-lt"/>
                <a:cs typeface="+mn-lt"/>
              </a:rPr>
              <a:t> not </a:t>
            </a:r>
            <a:r>
              <a:rPr lang="de-DE" err="1">
                <a:ea typeface="+mn-lt"/>
                <a:cs typeface="+mn-lt"/>
              </a:rPr>
              <a:t>equal</a:t>
            </a:r>
            <a:r>
              <a:rPr lang="de-DE">
                <a:ea typeface="+mn-lt"/>
                <a:cs typeface="+mn-lt"/>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ea typeface="+mn-lt"/>
                <a:cs typeface="+mn-lt"/>
              </a:rPr>
              <a:t>KDE and Q-Q </a:t>
            </a:r>
            <a:r>
              <a:rPr lang="de-DE" err="1">
                <a:ea typeface="+mn-lt"/>
                <a:cs typeface="+mn-lt"/>
              </a:rPr>
              <a:t>plots</a:t>
            </a:r>
            <a:r>
              <a:rPr lang="de-DE">
                <a:ea typeface="+mn-lt"/>
                <a:cs typeface="+mn-lt"/>
              </a:rPr>
              <a:t> </a:t>
            </a:r>
            <a:r>
              <a:rPr lang="de-DE" err="1">
                <a:ea typeface="+mn-lt"/>
                <a:cs typeface="+mn-lt"/>
              </a:rPr>
              <a:t>for</a:t>
            </a:r>
            <a:r>
              <a:rPr lang="de-DE">
                <a:ea typeface="+mn-lt"/>
                <a:cs typeface="+mn-lt"/>
              </a:rPr>
              <a:t> </a:t>
            </a:r>
            <a:r>
              <a:rPr lang="de-DE" err="1">
                <a:ea typeface="+mn-lt"/>
                <a:cs typeface="+mn-lt"/>
              </a:rPr>
              <a:t>normalized</a:t>
            </a:r>
            <a:r>
              <a:rPr lang="de-DE">
                <a:ea typeface="+mn-lt"/>
                <a:cs typeface="+mn-lt"/>
              </a:rPr>
              <a:t> </a:t>
            </a:r>
            <a:r>
              <a:rPr lang="de-DE" err="1">
                <a:ea typeface="+mn-lt"/>
                <a:cs typeface="+mn-lt"/>
              </a:rPr>
              <a:t>daza</a:t>
            </a:r>
            <a:r>
              <a:rPr lang="de-DE">
                <a:ea typeface="+mn-lt"/>
                <a:cs typeface="+mn-lt"/>
              </a:rPr>
              <a:t> </a:t>
            </a:r>
            <a:r>
              <a:rPr lang="de-DE" err="1">
                <a:ea typeface="+mn-lt"/>
                <a:cs typeface="+mn-lt"/>
              </a:rPr>
              <a:t>show</a:t>
            </a:r>
            <a:r>
              <a:rPr lang="de-DE">
                <a:ea typeface="+mn-lt"/>
                <a:cs typeface="+mn-lt"/>
              </a:rPr>
              <a:t> </a:t>
            </a:r>
            <a:r>
              <a:rPr lang="de-DE" err="1">
                <a:ea typeface="+mn-lt"/>
                <a:cs typeface="+mn-lt"/>
              </a:rPr>
              <a:t>very</a:t>
            </a:r>
            <a:r>
              <a:rPr lang="de-DE">
                <a:ea typeface="+mn-lt"/>
                <a:cs typeface="+mn-lt"/>
              </a:rPr>
              <a:t> </a:t>
            </a:r>
            <a:r>
              <a:rPr lang="de-DE" err="1">
                <a:ea typeface="+mn-lt"/>
                <a:cs typeface="+mn-lt"/>
              </a:rPr>
              <a:t>similar</a:t>
            </a:r>
            <a:r>
              <a:rPr lang="de-DE">
                <a:ea typeface="+mn-lt"/>
                <a:cs typeface="+mn-lt"/>
              </a:rPr>
              <a:t> </a:t>
            </a:r>
            <a:r>
              <a:rPr lang="de-DE" err="1">
                <a:ea typeface="+mn-lt"/>
                <a:cs typeface="+mn-lt"/>
              </a:rPr>
              <a:t>distributions</a:t>
            </a:r>
            <a:r>
              <a:rPr lang="de-DE">
                <a:ea typeface="+mn-lt"/>
                <a:cs typeface="+mn-lt"/>
              </a:rPr>
              <a:t> </a:t>
            </a:r>
            <a:r>
              <a:rPr lang="de-DE" err="1">
                <a:ea typeface="+mn-lt"/>
                <a:cs typeface="+mn-lt"/>
              </a:rPr>
              <a:t>anyway</a:t>
            </a:r>
            <a:r>
              <a:rPr lang="de-DE">
                <a:ea typeface="+mn-lt"/>
                <a:cs typeface="+mn-lt"/>
              </a:rPr>
              <a:t>, with „all </a:t>
            </a:r>
            <a:r>
              <a:rPr lang="de-DE" err="1">
                <a:ea typeface="+mn-lt"/>
                <a:cs typeface="+mn-lt"/>
              </a:rPr>
              <a:t>data</a:t>
            </a:r>
            <a:r>
              <a:rPr lang="de-DE">
                <a:ea typeface="+mn-lt"/>
                <a:cs typeface="+mn-lt"/>
              </a:rPr>
              <a:t>“ </a:t>
            </a:r>
            <a:r>
              <a:rPr lang="de-DE" err="1">
                <a:ea typeface="+mn-lt"/>
                <a:cs typeface="+mn-lt"/>
              </a:rPr>
              <a:t>having</a:t>
            </a:r>
            <a:r>
              <a:rPr lang="de-DE">
                <a:ea typeface="+mn-lt"/>
                <a:cs typeface="+mn-lt"/>
              </a:rPr>
              <a:t> a </a:t>
            </a:r>
            <a:r>
              <a:rPr lang="de-DE" err="1">
                <a:ea typeface="+mn-lt"/>
                <a:cs typeface="+mn-lt"/>
              </a:rPr>
              <a:t>slight</a:t>
            </a:r>
            <a:r>
              <a:rPr lang="de-DE">
                <a:ea typeface="+mn-lt"/>
                <a:cs typeface="+mn-lt"/>
              </a:rPr>
              <a:t> shift to </a:t>
            </a:r>
            <a:r>
              <a:rPr lang="de-DE" err="1">
                <a:ea typeface="+mn-lt"/>
                <a:cs typeface="+mn-lt"/>
              </a:rPr>
              <a:t>the</a:t>
            </a:r>
            <a:r>
              <a:rPr lang="de-DE">
                <a:ea typeface="+mn-lt"/>
                <a:cs typeface="+mn-lt"/>
              </a:rPr>
              <a:t> left.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ea typeface="+mn-lt"/>
                <a:cs typeface="+mn-lt"/>
              </a:rPr>
              <a:t>while there </a:t>
            </a:r>
            <a:r>
              <a:rPr lang="de-DE" err="1">
                <a:ea typeface="+mn-lt"/>
                <a:cs typeface="+mn-lt"/>
              </a:rPr>
              <a:t>is</a:t>
            </a:r>
            <a:r>
              <a:rPr lang="de-DE">
                <a:ea typeface="+mn-lt"/>
                <a:cs typeface="+mn-lt"/>
              </a:rPr>
              <a:t> </a:t>
            </a:r>
            <a:r>
              <a:rPr lang="de-DE" err="1">
                <a:ea typeface="+mn-lt"/>
                <a:cs typeface="+mn-lt"/>
              </a:rPr>
              <a:t>evidence</a:t>
            </a:r>
            <a:r>
              <a:rPr lang="de-DE">
                <a:ea typeface="+mn-lt"/>
                <a:cs typeface="+mn-lt"/>
              </a:rPr>
              <a:t> </a:t>
            </a:r>
            <a:r>
              <a:rPr lang="de-DE" err="1">
                <a:ea typeface="+mn-lt"/>
                <a:cs typeface="+mn-lt"/>
              </a:rPr>
              <a:t>for</a:t>
            </a:r>
            <a:r>
              <a:rPr lang="de-DE">
                <a:ea typeface="+mn-lt"/>
                <a:cs typeface="+mn-lt"/>
              </a:rPr>
              <a:t> a </a:t>
            </a:r>
            <a:r>
              <a:rPr lang="de-DE" err="1">
                <a:ea typeface="+mn-lt"/>
                <a:cs typeface="+mn-lt"/>
              </a:rPr>
              <a:t>statistical</a:t>
            </a:r>
            <a:r>
              <a:rPr lang="de-DE">
                <a:ea typeface="+mn-lt"/>
                <a:cs typeface="+mn-lt"/>
              </a:rPr>
              <a:t> </a:t>
            </a:r>
            <a:r>
              <a:rPr lang="de-DE" err="1">
                <a:ea typeface="+mn-lt"/>
                <a:cs typeface="+mn-lt"/>
              </a:rPr>
              <a:t>difference</a:t>
            </a:r>
            <a:r>
              <a:rPr lang="de-DE">
                <a:ea typeface="+mn-lt"/>
                <a:cs typeface="+mn-lt"/>
              </a:rPr>
              <a:t>, </a:t>
            </a:r>
            <a:r>
              <a:rPr lang="de-DE" err="1">
                <a:ea typeface="+mn-lt"/>
                <a:cs typeface="+mn-lt"/>
              </a:rPr>
              <a:t>the</a:t>
            </a:r>
            <a:r>
              <a:rPr lang="de-DE">
                <a:ea typeface="+mn-lt"/>
                <a:cs typeface="+mn-lt"/>
              </a:rPr>
              <a:t> </a:t>
            </a:r>
            <a:r>
              <a:rPr lang="de-DE" err="1">
                <a:ea typeface="+mn-lt"/>
                <a:cs typeface="+mn-lt"/>
              </a:rPr>
              <a:t>distributions</a:t>
            </a:r>
            <a:r>
              <a:rPr lang="de-DE">
                <a:ea typeface="+mn-lt"/>
                <a:cs typeface="+mn-lt"/>
              </a:rPr>
              <a:t> </a:t>
            </a:r>
            <a:r>
              <a:rPr lang="de-DE" err="1">
                <a:ea typeface="+mn-lt"/>
                <a:cs typeface="+mn-lt"/>
              </a:rPr>
              <a:t>are</a:t>
            </a:r>
            <a:r>
              <a:rPr lang="de-DE">
                <a:ea typeface="+mn-lt"/>
                <a:cs typeface="+mn-lt"/>
              </a:rPr>
              <a:t> </a:t>
            </a:r>
            <a:r>
              <a:rPr lang="de-DE" err="1">
                <a:ea typeface="+mn-lt"/>
                <a:cs typeface="+mn-lt"/>
              </a:rPr>
              <a:t>similar</a:t>
            </a:r>
            <a:r>
              <a:rPr lang="de-DE">
                <a:ea typeface="+mn-lt"/>
                <a:cs typeface="+mn-lt"/>
              </a:rPr>
              <a:t> </a:t>
            </a:r>
            <a:r>
              <a:rPr lang="de-DE" err="1">
                <a:ea typeface="+mn-lt"/>
                <a:cs typeface="+mn-lt"/>
              </a:rPr>
              <a:t>enough</a:t>
            </a:r>
            <a:r>
              <a:rPr lang="de-DE">
                <a:ea typeface="+mn-lt"/>
                <a:cs typeface="+mn-lt"/>
              </a:rPr>
              <a:t> </a:t>
            </a:r>
            <a:r>
              <a:rPr lang="de-DE" err="1">
                <a:ea typeface="+mn-lt"/>
                <a:cs typeface="+mn-lt"/>
              </a:rPr>
              <a:t>for</a:t>
            </a:r>
            <a:r>
              <a:rPr lang="de-DE">
                <a:ea typeface="+mn-lt"/>
                <a:cs typeface="+mn-lt"/>
              </a:rPr>
              <a:t> our </a:t>
            </a:r>
            <a:r>
              <a:rPr lang="de-DE" err="1">
                <a:ea typeface="+mn-lt"/>
                <a:cs typeface="+mn-lt"/>
              </a:rPr>
              <a:t>purposes</a:t>
            </a:r>
            <a:r>
              <a:rPr lang="de-DE">
                <a:ea typeface="+mn-lt"/>
                <a:cs typeface="+mn-lt"/>
              </a:rPr>
              <a:t> (</a:t>
            </a:r>
            <a:r>
              <a:rPr lang="de-DE" err="1">
                <a:ea typeface="+mn-lt"/>
                <a:cs typeface="+mn-lt"/>
              </a:rPr>
              <a:t>see</a:t>
            </a:r>
            <a:r>
              <a:rPr lang="de-DE">
                <a:ea typeface="+mn-lt"/>
                <a:cs typeface="+mn-lt"/>
              </a:rPr>
              <a:t> </a:t>
            </a:r>
            <a:r>
              <a:rPr lang="de-DE" err="1">
                <a:ea typeface="+mn-lt"/>
                <a:cs typeface="+mn-lt"/>
              </a:rPr>
              <a:t>pictures</a:t>
            </a:r>
            <a:r>
              <a:rPr lang="de-DE">
                <a:ea typeface="+mn-lt"/>
                <a:cs typeface="+mn-lt"/>
              </a:rPr>
              <a:t>).</a:t>
            </a:r>
            <a:endParaRPr lang="de-DE"/>
          </a:p>
          <a:p>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9</a:t>
            </a:fld>
            <a:endParaRPr lang="de-DE"/>
          </a:p>
        </p:txBody>
      </p:sp>
    </p:spTree>
    <p:extLst>
      <p:ext uri="{BB962C8B-B14F-4D97-AF65-F5344CB8AC3E}">
        <p14:creationId xmlns:p14="http://schemas.microsoft.com/office/powerpoint/2010/main" val="260984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Nils </a:t>
            </a:r>
          </a:p>
          <a:p>
            <a:r>
              <a:rPr lang="de-DE"/>
              <a:t>- To </a:t>
            </a:r>
            <a:r>
              <a:rPr lang="de-DE" err="1"/>
              <a:t>begin</a:t>
            </a:r>
            <a:r>
              <a:rPr lang="de-DE"/>
              <a:t> with: 1 time </a:t>
            </a:r>
            <a:r>
              <a:rPr lang="de-DE" err="1"/>
              <a:t>collecting</a:t>
            </a:r>
            <a:r>
              <a:rPr lang="de-DE"/>
              <a:t> </a:t>
            </a:r>
            <a:r>
              <a:rPr lang="de-DE" err="1"/>
              <a:t>StaDA</a:t>
            </a:r>
            <a:r>
              <a:rPr lang="de-DE"/>
              <a:t> </a:t>
            </a:r>
            <a:r>
              <a:rPr lang="de-DE" err="1"/>
              <a:t>for</a:t>
            </a:r>
            <a:r>
              <a:rPr lang="de-DE"/>
              <a:t> </a:t>
            </a:r>
            <a:r>
              <a:rPr lang="de-DE" err="1"/>
              <a:t>EVANr</a:t>
            </a:r>
            <a:r>
              <a:rPr lang="de-DE"/>
              <a:t>, Geolocation, </a:t>
            </a:r>
            <a:r>
              <a:rPr lang="de-DE" err="1"/>
              <a:t>Category</a:t>
            </a:r>
            <a:r>
              <a:rPr lang="de-DE"/>
              <a:t>, Name and so</a:t>
            </a:r>
          </a:p>
          <a:p>
            <a:pPr marL="171450" indent="-171450">
              <a:buFontTx/>
              <a:buChar char="-"/>
            </a:pPr>
            <a:r>
              <a:rPr lang="de-DE" err="1"/>
              <a:t>We</a:t>
            </a:r>
            <a:r>
              <a:rPr lang="de-DE"/>
              <a:t> than </a:t>
            </a:r>
            <a:r>
              <a:rPr lang="de-DE" err="1"/>
              <a:t>collect</a:t>
            </a:r>
            <a:r>
              <a:rPr lang="de-DE"/>
              <a:t> </a:t>
            </a:r>
            <a:r>
              <a:rPr lang="de-DE" err="1"/>
              <a:t>the</a:t>
            </a:r>
            <a:r>
              <a:rPr lang="de-DE"/>
              <a:t> </a:t>
            </a:r>
            <a:r>
              <a:rPr lang="de-DE" err="1"/>
              <a:t>arrival</a:t>
            </a:r>
            <a:r>
              <a:rPr lang="de-DE"/>
              <a:t> and </a:t>
            </a:r>
            <a:r>
              <a:rPr lang="de-DE" err="1"/>
              <a:t>departure</a:t>
            </a:r>
            <a:r>
              <a:rPr lang="de-DE"/>
              <a:t> </a:t>
            </a:r>
            <a:r>
              <a:rPr lang="de-DE" err="1"/>
              <a:t>data</a:t>
            </a:r>
            <a:r>
              <a:rPr lang="de-DE"/>
              <a:t> from </a:t>
            </a:r>
            <a:r>
              <a:rPr lang="de-DE" err="1"/>
              <a:t>the</a:t>
            </a:r>
            <a:r>
              <a:rPr lang="de-DE"/>
              <a:t> </a:t>
            </a:r>
            <a:r>
              <a:rPr lang="de-DE" err="1"/>
              <a:t>timetable</a:t>
            </a:r>
            <a:r>
              <a:rPr lang="de-DE"/>
              <a:t> API.</a:t>
            </a:r>
          </a:p>
          <a:p>
            <a:pPr marL="171450" indent="-171450">
              <a:buFontTx/>
              <a:buChar char="-"/>
            </a:pPr>
            <a:r>
              <a:rPr lang="de-DE"/>
              <a:t>First </a:t>
            </a:r>
            <a:r>
              <a:rPr lang="de-DE" err="1"/>
              <a:t>the</a:t>
            </a:r>
            <a:r>
              <a:rPr lang="de-DE"/>
              <a:t> </a:t>
            </a:r>
            <a:r>
              <a:rPr lang="de-DE" err="1"/>
              <a:t>planned</a:t>
            </a:r>
            <a:r>
              <a:rPr lang="de-DE"/>
              <a:t>, than </a:t>
            </a:r>
            <a:r>
              <a:rPr lang="de-DE" err="1"/>
              <a:t>the</a:t>
            </a:r>
            <a:r>
              <a:rPr lang="de-DE"/>
              <a:t> </a:t>
            </a:r>
            <a:r>
              <a:rPr lang="de-DE" err="1"/>
              <a:t>changed</a:t>
            </a:r>
            <a:r>
              <a:rPr lang="de-DE"/>
              <a:t>, </a:t>
            </a:r>
            <a:r>
              <a:rPr lang="de-DE" err="1"/>
              <a:t>which</a:t>
            </a:r>
            <a:r>
              <a:rPr lang="de-DE"/>
              <a:t> </a:t>
            </a:r>
            <a:r>
              <a:rPr lang="de-DE" err="1"/>
              <a:t>are</a:t>
            </a:r>
            <a:r>
              <a:rPr lang="de-DE"/>
              <a:t> in </a:t>
            </a:r>
            <a:r>
              <a:rPr lang="de-DE" err="1"/>
              <a:t>the</a:t>
            </a:r>
            <a:r>
              <a:rPr lang="de-DE"/>
              <a:t> end </a:t>
            </a:r>
            <a:r>
              <a:rPr lang="de-DE" err="1"/>
              <a:t>joined</a:t>
            </a:r>
            <a:r>
              <a:rPr lang="de-DE"/>
              <a:t> </a:t>
            </a:r>
            <a:r>
              <a:rPr lang="de-DE" err="1"/>
              <a:t>by</a:t>
            </a:r>
            <a:r>
              <a:rPr lang="de-DE"/>
              <a:t> </a:t>
            </a:r>
            <a:r>
              <a:rPr lang="de-DE" err="1"/>
              <a:t>the</a:t>
            </a:r>
            <a:r>
              <a:rPr lang="de-DE"/>
              <a:t> Journey ID.</a:t>
            </a:r>
          </a:p>
          <a:p>
            <a:pPr marL="171450" indent="-171450">
              <a:buFontTx/>
              <a:buChar char="-"/>
            </a:pPr>
            <a:r>
              <a:rPr lang="de-DE"/>
              <a:t>This </a:t>
            </a:r>
            <a:r>
              <a:rPr lang="de-DE" err="1"/>
              <a:t>is</a:t>
            </a:r>
            <a:r>
              <a:rPr lang="de-DE"/>
              <a:t> done </a:t>
            </a:r>
            <a:r>
              <a:rPr lang="de-DE" err="1"/>
              <a:t>for</a:t>
            </a:r>
            <a:r>
              <a:rPr lang="de-DE"/>
              <a:t> </a:t>
            </a:r>
            <a:r>
              <a:rPr lang="de-DE" err="1"/>
              <a:t>every</a:t>
            </a:r>
            <a:r>
              <a:rPr lang="de-DE"/>
              <a:t> </a:t>
            </a:r>
            <a:r>
              <a:rPr lang="de-DE" err="1"/>
              <a:t>selected</a:t>
            </a:r>
            <a:r>
              <a:rPr lang="de-DE"/>
              <a:t> Station (</a:t>
            </a:r>
            <a:r>
              <a:rPr lang="de-DE" err="1"/>
              <a:t>the</a:t>
            </a:r>
            <a:r>
              <a:rPr lang="de-DE"/>
              <a:t> </a:t>
            </a:r>
            <a:r>
              <a:rPr lang="de-DE" err="1"/>
              <a:t>EVANr</a:t>
            </a:r>
            <a:r>
              <a:rPr lang="de-DE"/>
              <a:t> </a:t>
            </a:r>
            <a:r>
              <a:rPr lang="de-DE" err="1"/>
              <a:t>we</a:t>
            </a:r>
            <a:r>
              <a:rPr lang="de-DE"/>
              <a:t> </a:t>
            </a:r>
            <a:r>
              <a:rPr lang="de-DE" err="1"/>
              <a:t>choose</a:t>
            </a:r>
            <a:r>
              <a:rPr lang="de-DE"/>
              <a:t> from </a:t>
            </a:r>
            <a:r>
              <a:rPr lang="de-DE" err="1"/>
              <a:t>the</a:t>
            </a:r>
            <a:r>
              <a:rPr lang="de-DE"/>
              <a:t> </a:t>
            </a:r>
            <a:r>
              <a:rPr lang="de-DE" err="1"/>
              <a:t>StaDa</a:t>
            </a:r>
            <a:r>
              <a:rPr lang="de-DE"/>
              <a:t>) (all </a:t>
            </a:r>
            <a:r>
              <a:rPr lang="de-DE" err="1"/>
              <a:t>stations</a:t>
            </a:r>
            <a:r>
              <a:rPr lang="de-DE"/>
              <a:t> without 6 and 7, </a:t>
            </a:r>
            <a:r>
              <a:rPr lang="de-DE" err="1"/>
              <a:t>roughly</a:t>
            </a:r>
            <a:r>
              <a:rPr lang="de-DE"/>
              <a:t> 2000 </a:t>
            </a:r>
            <a:r>
              <a:rPr lang="de-DE" err="1"/>
              <a:t>stations</a:t>
            </a:r>
            <a:r>
              <a:rPr lang="de-DE"/>
              <a:t>)</a:t>
            </a:r>
          </a:p>
          <a:p>
            <a:pPr marL="171450" indent="-171450">
              <a:buFontTx/>
              <a:buChar char="-"/>
            </a:pPr>
            <a:r>
              <a:rPr lang="de-DE"/>
              <a:t>The </a:t>
            </a:r>
            <a:r>
              <a:rPr lang="de-DE" err="1"/>
              <a:t>data</a:t>
            </a:r>
            <a:r>
              <a:rPr lang="de-DE"/>
              <a:t> </a:t>
            </a:r>
            <a:r>
              <a:rPr lang="de-DE" err="1"/>
              <a:t>for</a:t>
            </a:r>
            <a:r>
              <a:rPr lang="de-DE"/>
              <a:t> all </a:t>
            </a:r>
            <a:r>
              <a:rPr lang="de-DE" err="1"/>
              <a:t>stations</a:t>
            </a:r>
            <a:r>
              <a:rPr lang="de-DE"/>
              <a:t> </a:t>
            </a:r>
            <a:r>
              <a:rPr lang="de-DE" err="1"/>
              <a:t>is</a:t>
            </a:r>
            <a:r>
              <a:rPr lang="de-DE"/>
              <a:t> </a:t>
            </a:r>
            <a:r>
              <a:rPr lang="de-DE" err="1"/>
              <a:t>concatenated</a:t>
            </a:r>
            <a:r>
              <a:rPr lang="de-DE"/>
              <a:t> and </a:t>
            </a:r>
            <a:r>
              <a:rPr lang="de-DE" err="1"/>
              <a:t>exported</a:t>
            </a:r>
            <a:r>
              <a:rPr lang="de-DE"/>
              <a:t> into a CSV</a:t>
            </a:r>
          </a:p>
          <a:p>
            <a:pPr marL="171450" indent="-171450">
              <a:buFontTx/>
              <a:buChar char="-"/>
            </a:pPr>
            <a:r>
              <a:rPr lang="de-DE"/>
              <a:t>This </a:t>
            </a:r>
            <a:r>
              <a:rPr lang="de-DE" err="1"/>
              <a:t>is</a:t>
            </a:r>
            <a:r>
              <a:rPr lang="de-DE"/>
              <a:t> done </a:t>
            </a:r>
            <a:r>
              <a:rPr lang="de-DE" err="1"/>
              <a:t>once</a:t>
            </a:r>
            <a:r>
              <a:rPr lang="de-DE"/>
              <a:t> </a:t>
            </a:r>
            <a:r>
              <a:rPr lang="de-DE" err="1"/>
              <a:t>every</a:t>
            </a:r>
            <a:r>
              <a:rPr lang="de-DE"/>
              <a:t> </a:t>
            </a:r>
            <a:r>
              <a:rPr lang="de-DE" err="1"/>
              <a:t>hour</a:t>
            </a:r>
            <a:r>
              <a:rPr lang="de-DE"/>
              <a:t> </a:t>
            </a:r>
            <a:r>
              <a:rPr lang="de-DE" err="1"/>
              <a:t>for</a:t>
            </a:r>
            <a:r>
              <a:rPr lang="de-DE"/>
              <a:t> </a:t>
            </a:r>
            <a:r>
              <a:rPr lang="de-DE" err="1"/>
              <a:t>several</a:t>
            </a:r>
            <a:r>
              <a:rPr lang="de-DE"/>
              <a:t> </a:t>
            </a:r>
            <a:r>
              <a:rPr lang="de-DE" err="1"/>
              <a:t>days</a:t>
            </a:r>
            <a:r>
              <a:rPr lang="de-DE"/>
              <a:t>.</a:t>
            </a:r>
          </a:p>
          <a:p>
            <a:pPr marL="171450" indent="-171450">
              <a:buFontTx/>
              <a:buChar char="-"/>
            </a:pPr>
            <a:r>
              <a:rPr lang="de-DE"/>
              <a:t>In </a:t>
            </a:r>
            <a:r>
              <a:rPr lang="de-DE" err="1"/>
              <a:t>the</a:t>
            </a:r>
            <a:r>
              <a:rPr lang="de-DE"/>
              <a:t> end </a:t>
            </a:r>
            <a:r>
              <a:rPr lang="de-DE" err="1"/>
              <a:t>the</a:t>
            </a:r>
            <a:r>
              <a:rPr lang="de-DE"/>
              <a:t> </a:t>
            </a:r>
            <a:r>
              <a:rPr lang="de-DE" err="1"/>
              <a:t>hourly</a:t>
            </a:r>
            <a:r>
              <a:rPr lang="de-DE"/>
              <a:t> </a:t>
            </a:r>
            <a:r>
              <a:rPr lang="de-DE" err="1"/>
              <a:t>data</a:t>
            </a:r>
            <a:r>
              <a:rPr lang="de-DE"/>
              <a:t> </a:t>
            </a:r>
            <a:r>
              <a:rPr lang="de-DE" err="1"/>
              <a:t>is</a:t>
            </a:r>
            <a:r>
              <a:rPr lang="de-DE"/>
              <a:t> </a:t>
            </a:r>
            <a:r>
              <a:rPr lang="de-DE" err="1"/>
              <a:t>cleaned</a:t>
            </a:r>
            <a:r>
              <a:rPr lang="de-DE"/>
              <a:t>, </a:t>
            </a:r>
            <a:r>
              <a:rPr lang="de-DE" err="1"/>
              <a:t>sorted</a:t>
            </a:r>
            <a:r>
              <a:rPr lang="de-DE"/>
              <a:t> and </a:t>
            </a:r>
            <a:r>
              <a:rPr lang="de-DE" err="1"/>
              <a:t>combined</a:t>
            </a:r>
            <a:r>
              <a:rPr lang="de-DE"/>
              <a:t> into </a:t>
            </a:r>
            <a:r>
              <a:rPr lang="de-DE" err="1"/>
              <a:t>one</a:t>
            </a:r>
            <a:r>
              <a:rPr lang="de-DE"/>
              <a:t> </a:t>
            </a:r>
            <a:r>
              <a:rPr lang="de-DE" err="1"/>
              <a:t>file</a:t>
            </a: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20715834-835B-4CE9-9B68-0EAA9F0DC83B}" type="slidenum">
              <a:rPr lang="de-DE" smtClean="0"/>
              <a:t>10</a:t>
            </a:fld>
            <a:endParaRPr lang="de-DE"/>
          </a:p>
        </p:txBody>
      </p:sp>
    </p:spTree>
    <p:extLst>
      <p:ext uri="{BB962C8B-B14F-4D97-AF65-F5344CB8AC3E}">
        <p14:creationId xmlns:p14="http://schemas.microsoft.com/office/powerpoint/2010/main" val="4080004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Michael</a:t>
            </a:r>
          </a:p>
        </p:txBody>
      </p:sp>
      <p:sp>
        <p:nvSpPr>
          <p:cNvPr id="4" name="Foliennummernplatzhalter 3"/>
          <p:cNvSpPr>
            <a:spLocks noGrp="1"/>
          </p:cNvSpPr>
          <p:nvPr>
            <p:ph type="sldNum" sz="quarter" idx="5"/>
          </p:nvPr>
        </p:nvSpPr>
        <p:spPr/>
        <p:txBody>
          <a:bodyPr/>
          <a:lstStyle/>
          <a:p>
            <a:fld id="{20715834-835B-4CE9-9B68-0EAA9F0DC83B}" type="slidenum">
              <a:rPr lang="de-DE" smtClean="0"/>
              <a:t>11</a:t>
            </a:fld>
            <a:endParaRPr lang="de-DE"/>
          </a:p>
        </p:txBody>
      </p:sp>
    </p:spTree>
    <p:extLst>
      <p:ext uri="{BB962C8B-B14F-4D97-AF65-F5344CB8AC3E}">
        <p14:creationId xmlns:p14="http://schemas.microsoft.com/office/powerpoint/2010/main" val="316344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de-DE"/>
              <a:t>Mastertitelformat bearbeiten</a:t>
            </a:r>
            <a:endParaRPr lang="en-US"/>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9D0D92BC-42A9-434B-8530-ADBF4485E407}" type="datetimeFigureOut">
              <a:rPr lang="en-US" smtClean="0"/>
              <a:pPr/>
              <a:t>7/17/24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774424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de-DE"/>
              <a:t>Mastertitelformat bearbeiten</a:t>
            </a:r>
            <a:endParaRPr lang="en-US"/>
          </a:p>
        </p:txBody>
      </p:sp>
      <p:sp>
        <p:nvSpPr>
          <p:cNvPr id="3" name="Content Placeholder 2"/>
          <p:cNvSpPr>
            <a:spLocks noGrp="1"/>
          </p:cNvSpPr>
          <p:nvPr>
            <p:ph idx="1"/>
          </p:nvPr>
        </p:nvSpPr>
        <p:spPr>
          <a:xfrm>
            <a:off x="5118447" y="803186"/>
            <a:ext cx="6281873" cy="5248622"/>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7C34CBAE-A697-44B5-8036-A8D633CAB768}" type="datetimeFigureOut">
              <a:rPr lang="de-DE" smtClean="0"/>
              <a:t>17.07.24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B95FE983-52EB-4774-959A-99604D3EB506}" type="slidenum">
              <a:rPr lang="de-DE" smtClean="0"/>
              <a:t>‹#›</a:t>
            </a:fld>
            <a:endParaRPr lang="de-DE"/>
          </a:p>
        </p:txBody>
      </p:sp>
    </p:spTree>
    <p:extLst>
      <p:ext uri="{BB962C8B-B14F-4D97-AF65-F5344CB8AC3E}">
        <p14:creationId xmlns:p14="http://schemas.microsoft.com/office/powerpoint/2010/main" val="287895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de-DE"/>
              <a:t>Mastertitelformat bearbeiten</a:t>
            </a:r>
            <a:endParaRPr lang="en-US"/>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a:xfrm>
            <a:off x="804672" y="320040"/>
            <a:ext cx="3657600" cy="320040"/>
          </a:xfrm>
        </p:spPr>
        <p:txBody>
          <a:bodyPr/>
          <a:lstStyle/>
          <a:p>
            <a:fld id="{9D0D92BC-42A9-434B-8530-ADBF4485E407}" type="datetimeFigureOut">
              <a:rPr lang="en-US" smtClean="0"/>
              <a:pPr/>
              <a:t>7/17/24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19306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de-DE"/>
              <a:t>Mastertitelformat bearbeiten</a:t>
            </a:r>
            <a:endParaRPr lang="en-US"/>
          </a:p>
        </p:txBody>
      </p:sp>
      <p:sp>
        <p:nvSpPr>
          <p:cNvPr id="3" name="Date Placeholder 2"/>
          <p:cNvSpPr>
            <a:spLocks noGrp="1"/>
          </p:cNvSpPr>
          <p:nvPr>
            <p:ph type="dt" sz="half" idx="10"/>
          </p:nvPr>
        </p:nvSpPr>
        <p:spPr/>
        <p:txBody>
          <a:bodyPr/>
          <a:lstStyle/>
          <a:p>
            <a:fld id="{9D0D92BC-42A9-434B-8530-ADBF4485E407}" type="datetimeFigureOut">
              <a:rPr lang="en-US" smtClean="0"/>
              <a:pPr/>
              <a:t>7/17/24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144588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9D0D92BC-42A9-434B-8530-ADBF4485E407}" type="datetimeFigureOut">
              <a:rPr lang="en-US" smtClean="0"/>
              <a:pPr/>
              <a:t>7/17/24</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A0289F9E-9962-4B7B-BA18-A15907CCC6BF}" type="slidenum">
              <a:rPr lang="en-US" smtClean="0"/>
              <a:pPr/>
              <a:t>‹#›</a:t>
            </a:fld>
            <a:endParaRPr lang="en-US"/>
          </a:p>
        </p:txBody>
      </p:sp>
    </p:spTree>
    <p:extLst>
      <p:ext uri="{BB962C8B-B14F-4D97-AF65-F5344CB8AC3E}">
        <p14:creationId xmlns:p14="http://schemas.microsoft.com/office/powerpoint/2010/main" val="3262618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2" name="Rectangle 21"/>
          <p:cNvSpPr/>
          <p:nvPr/>
        </p:nvSpPr>
        <p:spPr>
          <a:xfrm>
            <a:off x="821617" y="677133"/>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2" name="Title 1"/>
          <p:cNvSpPr>
            <a:spLocks noGrp="1"/>
          </p:cNvSpPr>
          <p:nvPr>
            <p:ph type="title"/>
          </p:nvPr>
        </p:nvSpPr>
        <p:spPr>
          <a:xfrm>
            <a:off x="845758" y="677133"/>
            <a:ext cx="3621088" cy="502920"/>
          </a:xfrm>
        </p:spPr>
        <p:txBody>
          <a:bodyPr bIns="0" anchor="b">
            <a:noAutofit/>
          </a:bodyPr>
          <a:lstStyle>
            <a:lvl1pPr algn="ctr">
              <a:defRPr sz="2800">
                <a:solidFill>
                  <a:srgbClr val="FFFEFF"/>
                </a:solidFill>
                <a:latin typeface="+mn-lt"/>
              </a:defRPr>
            </a:lvl1pPr>
          </a:lstStyle>
          <a:p>
            <a:r>
              <a:rPr lang="de-DE"/>
              <a:t>Mastertitelformat</a:t>
            </a:r>
            <a:endParaRPr lang="en-US"/>
          </a:p>
        </p:txBody>
      </p:sp>
      <p:sp>
        <p:nvSpPr>
          <p:cNvPr id="3" name="Content Placeholder 2"/>
          <p:cNvSpPr>
            <a:spLocks noGrp="1"/>
          </p:cNvSpPr>
          <p:nvPr>
            <p:ph idx="1"/>
          </p:nvPr>
        </p:nvSpPr>
        <p:spPr>
          <a:xfrm>
            <a:off x="5109983" y="802809"/>
            <a:ext cx="6275035" cy="5249940"/>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B95FE983-52EB-4774-959A-99604D3EB506}" type="slidenum">
              <a:rPr lang="de-DE" smtClean="0"/>
              <a:t>‹#›</a:t>
            </a:fld>
            <a:endParaRPr lang="de-DE"/>
          </a:p>
        </p:txBody>
      </p:sp>
    </p:spTree>
    <p:extLst>
      <p:ext uri="{BB962C8B-B14F-4D97-AF65-F5344CB8AC3E}">
        <p14:creationId xmlns:p14="http://schemas.microsoft.com/office/powerpoint/2010/main" val="65248172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nhalt mit Überschrift">
    <p:spTree>
      <p:nvGrpSpPr>
        <p:cNvPr id="1" name=""/>
        <p:cNvGrpSpPr/>
        <p:nvPr/>
      </p:nvGrpSpPr>
      <p:grpSpPr>
        <a:xfrm>
          <a:off x="0" y="0"/>
          <a:ext cx="0" cy="0"/>
          <a:chOff x="0" y="0"/>
          <a:chExt cx="0" cy="0"/>
        </a:xfrm>
      </p:grpSpPr>
      <p:grpSp>
        <p:nvGrpSpPr>
          <p:cNvPr id="4" name="Group 76">
            <a:extLst>
              <a:ext uri="{FF2B5EF4-FFF2-40B4-BE49-F238E27FC236}">
                <a16:creationId xmlns:a16="http://schemas.microsoft.com/office/drawing/2014/main" id="{07016D6F-1EE0-3C77-0C6B-27553AA05AC9}"/>
              </a:ext>
            </a:extLst>
          </p:cNvPr>
          <p:cNvGrpSpPr/>
          <p:nvPr userDrawn="1"/>
        </p:nvGrpSpPr>
        <p:grpSpPr>
          <a:xfrm>
            <a:off x="-329674" y="-59376"/>
            <a:ext cx="12515851" cy="6923798"/>
            <a:chOff x="-329674" y="-51881"/>
            <a:chExt cx="12515851" cy="6923798"/>
          </a:xfrm>
        </p:grpSpPr>
        <p:sp>
          <p:nvSpPr>
            <p:cNvPr id="5" name="Freeform 5">
              <a:extLst>
                <a:ext uri="{FF2B5EF4-FFF2-40B4-BE49-F238E27FC236}">
                  <a16:creationId xmlns:a16="http://schemas.microsoft.com/office/drawing/2014/main" id="{85D3DE0A-3236-3450-5B64-4313F3F1923F}"/>
                </a:ext>
              </a:extLst>
            </p:cNvPr>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 name="Freeform 6">
              <a:extLst>
                <a:ext uri="{FF2B5EF4-FFF2-40B4-BE49-F238E27FC236}">
                  <a16:creationId xmlns:a16="http://schemas.microsoft.com/office/drawing/2014/main" id="{797D15D0-F388-620D-8C89-AA9ED6AB024D}"/>
                </a:ext>
              </a:extLst>
            </p:cNvPr>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7">
              <a:extLst>
                <a:ext uri="{FF2B5EF4-FFF2-40B4-BE49-F238E27FC236}">
                  <a16:creationId xmlns:a16="http://schemas.microsoft.com/office/drawing/2014/main" id="{52D9D1C8-3FA8-A87B-A58B-65436C0DCAE0}"/>
                </a:ext>
              </a:extLst>
            </p:cNvPr>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 name="Freeform 8">
              <a:extLst>
                <a:ext uri="{FF2B5EF4-FFF2-40B4-BE49-F238E27FC236}">
                  <a16:creationId xmlns:a16="http://schemas.microsoft.com/office/drawing/2014/main" id="{FD50F712-91BC-A5A5-6BCA-E8D609679D98}"/>
                </a:ext>
              </a:extLst>
            </p:cNvPr>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9">
              <a:extLst>
                <a:ext uri="{FF2B5EF4-FFF2-40B4-BE49-F238E27FC236}">
                  <a16:creationId xmlns:a16="http://schemas.microsoft.com/office/drawing/2014/main" id="{EEC83CC6-EFC1-94A3-5CDE-B1CFBA1B1229}"/>
                </a:ext>
              </a:extLst>
            </p:cNvPr>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10">
              <a:extLst>
                <a:ext uri="{FF2B5EF4-FFF2-40B4-BE49-F238E27FC236}">
                  <a16:creationId xmlns:a16="http://schemas.microsoft.com/office/drawing/2014/main" id="{95771960-707B-E303-6C5A-431CBB754F46}"/>
                </a:ext>
              </a:extLst>
            </p:cNvPr>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11">
              <a:extLst>
                <a:ext uri="{FF2B5EF4-FFF2-40B4-BE49-F238E27FC236}">
                  <a16:creationId xmlns:a16="http://schemas.microsoft.com/office/drawing/2014/main" id="{D08E8D48-4512-C618-8905-ACECD49A28B1}"/>
                </a:ext>
              </a:extLst>
            </p:cNvPr>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2">
              <a:extLst>
                <a:ext uri="{FF2B5EF4-FFF2-40B4-BE49-F238E27FC236}">
                  <a16:creationId xmlns:a16="http://schemas.microsoft.com/office/drawing/2014/main" id="{74F1F648-DDB5-644D-ADC1-F30758D99809}"/>
                </a:ext>
              </a:extLst>
            </p:cNvPr>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3">
              <a:extLst>
                <a:ext uri="{FF2B5EF4-FFF2-40B4-BE49-F238E27FC236}">
                  <a16:creationId xmlns:a16="http://schemas.microsoft.com/office/drawing/2014/main" id="{2C1008C1-A37D-718B-4E37-A20D3097ACA2}"/>
                </a:ext>
              </a:extLst>
            </p:cNvPr>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4">
              <a:extLst>
                <a:ext uri="{FF2B5EF4-FFF2-40B4-BE49-F238E27FC236}">
                  <a16:creationId xmlns:a16="http://schemas.microsoft.com/office/drawing/2014/main" id="{A4019930-CE5E-83FD-3C56-21AD3A3AC917}"/>
                </a:ext>
              </a:extLst>
            </p:cNvPr>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5">
              <a:extLst>
                <a:ext uri="{FF2B5EF4-FFF2-40B4-BE49-F238E27FC236}">
                  <a16:creationId xmlns:a16="http://schemas.microsoft.com/office/drawing/2014/main" id="{79C9B994-125B-41FD-E7F4-AB619ED13F8C}"/>
                </a:ext>
              </a:extLst>
            </p:cNvPr>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 name="Freeform 16">
              <a:extLst>
                <a:ext uri="{FF2B5EF4-FFF2-40B4-BE49-F238E27FC236}">
                  <a16:creationId xmlns:a16="http://schemas.microsoft.com/office/drawing/2014/main" id="{EEFC2779-F36B-C061-A3CD-5F66CD87037D}"/>
                </a:ext>
              </a:extLst>
            </p:cNvPr>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 name="Freeform 17">
              <a:extLst>
                <a:ext uri="{FF2B5EF4-FFF2-40B4-BE49-F238E27FC236}">
                  <a16:creationId xmlns:a16="http://schemas.microsoft.com/office/drawing/2014/main" id="{82AB65EC-D731-7AAA-9032-9025AB1566EE}"/>
                </a:ext>
              </a:extLst>
            </p:cNvPr>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8">
              <a:extLst>
                <a:ext uri="{FF2B5EF4-FFF2-40B4-BE49-F238E27FC236}">
                  <a16:creationId xmlns:a16="http://schemas.microsoft.com/office/drawing/2014/main" id="{F99BD0EB-49B7-006C-8F53-1D3BE9FAC172}"/>
                </a:ext>
              </a:extLst>
            </p:cNvPr>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9">
              <a:extLst>
                <a:ext uri="{FF2B5EF4-FFF2-40B4-BE49-F238E27FC236}">
                  <a16:creationId xmlns:a16="http://schemas.microsoft.com/office/drawing/2014/main" id="{4C77427B-72C1-E4E4-7660-3C12E639CDC9}"/>
                </a:ext>
              </a:extLst>
            </p:cNvPr>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20">
              <a:extLst>
                <a:ext uri="{FF2B5EF4-FFF2-40B4-BE49-F238E27FC236}">
                  <a16:creationId xmlns:a16="http://schemas.microsoft.com/office/drawing/2014/main" id="{6316E9CF-8C48-B6D7-77EA-F856858906D8}"/>
                </a:ext>
              </a:extLst>
            </p:cNvPr>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1">
              <a:extLst>
                <a:ext uri="{FF2B5EF4-FFF2-40B4-BE49-F238E27FC236}">
                  <a16:creationId xmlns:a16="http://schemas.microsoft.com/office/drawing/2014/main" id="{8EEEEBCC-A08A-F0E7-5A62-8688558E2AF4}"/>
                </a:ext>
              </a:extLst>
            </p:cNvPr>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2">
              <a:extLst>
                <a:ext uri="{FF2B5EF4-FFF2-40B4-BE49-F238E27FC236}">
                  <a16:creationId xmlns:a16="http://schemas.microsoft.com/office/drawing/2014/main" id="{FDD3F423-7F7E-C845-C604-4561757CF30F}"/>
                </a:ext>
              </a:extLst>
            </p:cNvPr>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23">
              <a:extLst>
                <a:ext uri="{FF2B5EF4-FFF2-40B4-BE49-F238E27FC236}">
                  <a16:creationId xmlns:a16="http://schemas.microsoft.com/office/drawing/2014/main" id="{C1FD1687-89C7-353B-C04A-DDEFD2967AFD}"/>
                </a:ext>
              </a:extLst>
            </p:cNvPr>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2" name="Rectangle 21"/>
          <p:cNvSpPr/>
          <p:nvPr/>
        </p:nvSpPr>
        <p:spPr>
          <a:xfrm>
            <a:off x="821617" y="677133"/>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2" name="Title 1"/>
          <p:cNvSpPr>
            <a:spLocks noGrp="1"/>
          </p:cNvSpPr>
          <p:nvPr>
            <p:ph type="title"/>
          </p:nvPr>
        </p:nvSpPr>
        <p:spPr>
          <a:xfrm>
            <a:off x="845758" y="677133"/>
            <a:ext cx="3621088" cy="502920"/>
          </a:xfrm>
        </p:spPr>
        <p:txBody>
          <a:bodyPr bIns="0" anchor="b">
            <a:noAutofit/>
          </a:bodyPr>
          <a:lstStyle>
            <a:lvl1pPr algn="ctr">
              <a:defRPr sz="2800">
                <a:solidFill>
                  <a:srgbClr val="FFFEFF"/>
                </a:solidFill>
                <a:latin typeface="+mn-lt"/>
              </a:defRPr>
            </a:lvl1pPr>
          </a:lstStyle>
          <a:p>
            <a:r>
              <a:rPr lang="de-DE"/>
              <a:t>Mastertitelformat</a:t>
            </a:r>
            <a:endParaRPr lang="en-US"/>
          </a:p>
        </p:txBody>
      </p:sp>
      <p:sp>
        <p:nvSpPr>
          <p:cNvPr id="3" name="Content Placeholder 2"/>
          <p:cNvSpPr>
            <a:spLocks noGrp="1"/>
          </p:cNvSpPr>
          <p:nvPr>
            <p:ph idx="1"/>
          </p:nvPr>
        </p:nvSpPr>
        <p:spPr>
          <a:xfrm>
            <a:off x="5109983" y="802809"/>
            <a:ext cx="6275035" cy="5249940"/>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B95FE983-52EB-4774-959A-99604D3EB506}" type="slidenum">
              <a:rPr lang="de-DE" smtClean="0"/>
              <a:t>‹#›</a:t>
            </a:fld>
            <a:endParaRPr lang="de-DE"/>
          </a:p>
        </p:txBody>
      </p:sp>
    </p:spTree>
    <p:extLst>
      <p:ext uri="{BB962C8B-B14F-4D97-AF65-F5344CB8AC3E}">
        <p14:creationId xmlns:p14="http://schemas.microsoft.com/office/powerpoint/2010/main" val="221812697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de-DE"/>
              <a:t>Mastertitelformat bearbeiten</a:t>
            </a:r>
            <a:endParaRPr lang="en-US"/>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C34CBAE-A697-44B5-8036-A8D633CAB768}" type="datetimeFigureOut">
              <a:rPr lang="de-DE" smtClean="0"/>
              <a:t>17.07.24</a:t>
            </a:fld>
            <a:endParaRPr lang="de-DE"/>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B95FE983-52EB-4774-959A-99604D3EB506}" type="slidenum">
              <a:rPr lang="de-DE" smtClean="0"/>
              <a:t>‹#›</a:t>
            </a:fld>
            <a:endParaRPr lang="de-DE"/>
          </a:p>
        </p:txBody>
      </p:sp>
    </p:spTree>
    <p:extLst>
      <p:ext uri="{BB962C8B-B14F-4D97-AF65-F5344CB8AC3E}">
        <p14:creationId xmlns:p14="http://schemas.microsoft.com/office/powerpoint/2010/main" val="320873935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2" r:id="rId4"/>
    <p:sldLayoutId id="2147483953" r:id="rId5"/>
    <p:sldLayoutId id="2147483954" r:id="rId6"/>
    <p:sldLayoutId id="2147483955" r:id="rId7"/>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e.wikipedia.org/wiki/Bahnhof_Oberaichen"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wikicorporates.org/wiki/Deutsche_Bahn_AG"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github.com/Nokkyuu/Fantastic_trains_and_when_to_find_them" TargetMode="External"/><Relationship Id="rId7"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www.kaggle.com/datasets/nokkyu/deutsche-bahn-db-delays" TargetMode="External"/><Relationship Id="rId4" Type="http://schemas.openxmlformats.org/officeDocument/2006/relationships/hyperlink" Target="https://fantastictrainsandwhentofindthem.streamlit.app/"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wikicorporates.org/wiki/Deutsche_Bahn_A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0.png"/><Relationship Id="rId7" Type="http://schemas.openxmlformats.org/officeDocument/2006/relationships/diagramLayout" Target="../diagrams/layout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Data" Target="../diagrams/data2.xml"/><Relationship Id="rId5" Type="http://schemas.openxmlformats.org/officeDocument/2006/relationships/hyperlink" Target="https://developers.deutschebahn.com/db-api-marketplace/apis/product" TargetMode="External"/><Relationship Id="rId10" Type="http://schemas.microsoft.com/office/2007/relationships/diagramDrawing" Target="../diagrams/drawing2.xml"/><Relationship Id="rId4" Type="http://schemas.openxmlformats.org/officeDocument/2006/relationships/image" Target="../media/image11.png"/><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Train tracks next to a platform&#10;&#10;Description automatically generated">
            <a:extLst>
              <a:ext uri="{FF2B5EF4-FFF2-40B4-BE49-F238E27FC236}">
                <a16:creationId xmlns:a16="http://schemas.microsoft.com/office/drawing/2014/main" id="{BBBC31DE-E48B-2F40-71D1-BB54F212558E}"/>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b="25017"/>
          <a:stretch/>
        </p:blipFill>
        <p:spPr>
          <a:xfrm>
            <a:off x="20" y="1571"/>
            <a:ext cx="12191980" cy="6856429"/>
          </a:xfrm>
          <a:prstGeom prst="rect">
            <a:avLst/>
          </a:prstGeom>
        </p:spPr>
      </p:pic>
      <p:sp>
        <p:nvSpPr>
          <p:cNvPr id="2" name="Title 1">
            <a:extLst>
              <a:ext uri="{FF2B5EF4-FFF2-40B4-BE49-F238E27FC236}">
                <a16:creationId xmlns:a16="http://schemas.microsoft.com/office/drawing/2014/main" id="{91AFC396-4705-048B-9513-B25FD1A72D9F}"/>
              </a:ext>
            </a:extLst>
          </p:cNvPr>
          <p:cNvSpPr>
            <a:spLocks noGrp="1"/>
          </p:cNvSpPr>
          <p:nvPr>
            <p:ph type="ctrTitle"/>
          </p:nvPr>
        </p:nvSpPr>
        <p:spPr>
          <a:xfrm>
            <a:off x="708661" y="720090"/>
            <a:ext cx="8812529" cy="3228459"/>
          </a:xfrm>
          <a:effectLst>
            <a:outerShdw blurRad="50800" dist="38100" dir="2700000" algn="tl" rotWithShape="0">
              <a:prstClr val="black">
                <a:alpha val="40000"/>
              </a:prstClr>
            </a:outerShdw>
          </a:effectLst>
        </p:spPr>
        <p:txBody>
          <a:bodyPr anchor="b">
            <a:normAutofit/>
          </a:bodyPr>
          <a:lstStyle/>
          <a:p>
            <a:pPr algn="l"/>
            <a:r>
              <a:rPr lang="en-US">
                <a:latin typeface="+mn-lt"/>
                <a:ea typeface="+mj-lt"/>
                <a:cs typeface="+mj-lt"/>
              </a:rPr>
              <a:t>Fantastic Trains</a:t>
            </a:r>
            <a:br>
              <a:rPr lang="en-US">
                <a:latin typeface="+mn-lt"/>
                <a:ea typeface="+mj-lt"/>
                <a:cs typeface="+mj-lt"/>
              </a:rPr>
            </a:br>
            <a:r>
              <a:rPr lang="en-US">
                <a:latin typeface="+mn-lt"/>
                <a:ea typeface="+mj-lt"/>
                <a:cs typeface="+mj-lt"/>
              </a:rPr>
              <a:t>(and when to find them)</a:t>
            </a:r>
            <a:endParaRPr lang="de-DE">
              <a:latin typeface="+mn-lt"/>
            </a:endParaRPr>
          </a:p>
        </p:txBody>
      </p:sp>
      <p:pic>
        <p:nvPicPr>
          <p:cNvPr id="5" name="Picture 4" descr="A red and white logo&#10;&#10;Description automatically generated">
            <a:extLst>
              <a:ext uri="{FF2B5EF4-FFF2-40B4-BE49-F238E27FC236}">
                <a16:creationId xmlns:a16="http://schemas.microsoft.com/office/drawing/2014/main" id="{20F338F5-8D71-CC6F-5EBA-565B97967AF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433637" y="4231856"/>
            <a:ext cx="1233659" cy="840610"/>
          </a:xfrm>
          <a:prstGeom prst="rect">
            <a:avLst/>
          </a:prstGeom>
        </p:spPr>
      </p:pic>
    </p:spTree>
    <p:extLst>
      <p:ext uri="{BB962C8B-B14F-4D97-AF65-F5344CB8AC3E}">
        <p14:creationId xmlns:p14="http://schemas.microsoft.com/office/powerpoint/2010/main" val="243736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2083BB-5D79-5E46-8CEC-0BB3D8210CCD}"/>
              </a:ext>
            </a:extLst>
          </p:cNvPr>
          <p:cNvSpPr>
            <a:spLocks noGrp="1"/>
          </p:cNvSpPr>
          <p:nvPr>
            <p:ph type="title"/>
          </p:nvPr>
        </p:nvSpPr>
        <p:spPr>
          <a:xfrm>
            <a:off x="603234" y="662830"/>
            <a:ext cx="4071989" cy="400050"/>
          </a:xfrm>
        </p:spPr>
        <p:txBody>
          <a:bodyPr>
            <a:noAutofit/>
          </a:bodyPr>
          <a:lstStyle/>
          <a:p>
            <a:br>
              <a:rPr lang="de-DE" sz="2400">
                <a:latin typeface="+mn-lt"/>
              </a:rPr>
            </a:br>
            <a:r>
              <a:rPr lang="de-DE" sz="2400">
                <a:latin typeface="+mn-lt"/>
                <a:ea typeface="+mj-lt"/>
                <a:cs typeface="+mj-lt"/>
              </a:rPr>
              <a:t>Data Collection</a:t>
            </a:r>
            <a:endParaRPr lang="de-DE" sz="2400">
              <a:latin typeface="+mn-lt"/>
            </a:endParaRPr>
          </a:p>
        </p:txBody>
      </p:sp>
      <p:sp>
        <p:nvSpPr>
          <p:cNvPr id="4" name="Textfeld 3">
            <a:extLst>
              <a:ext uri="{FF2B5EF4-FFF2-40B4-BE49-F238E27FC236}">
                <a16:creationId xmlns:a16="http://schemas.microsoft.com/office/drawing/2014/main" id="{565C1F7E-148A-B5D4-EBE1-46E8F87F8894}"/>
              </a:ext>
            </a:extLst>
          </p:cNvPr>
          <p:cNvSpPr txBox="1"/>
          <p:nvPr/>
        </p:nvSpPr>
        <p:spPr>
          <a:xfrm>
            <a:off x="324105" y="3466687"/>
            <a:ext cx="1765685" cy="646331"/>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err="1"/>
              <a:t>Collecting</a:t>
            </a:r>
            <a:r>
              <a:rPr lang="de-DE"/>
              <a:t> </a:t>
            </a:r>
          </a:p>
          <a:p>
            <a:r>
              <a:rPr lang="de-DE" err="1"/>
              <a:t>StaDa</a:t>
            </a:r>
            <a:endParaRPr lang="de-DE"/>
          </a:p>
        </p:txBody>
      </p:sp>
      <p:sp>
        <p:nvSpPr>
          <p:cNvPr id="5" name="Textfeld 4">
            <a:extLst>
              <a:ext uri="{FF2B5EF4-FFF2-40B4-BE49-F238E27FC236}">
                <a16:creationId xmlns:a16="http://schemas.microsoft.com/office/drawing/2014/main" id="{AC4DF422-8070-3969-0DAB-859191993010}"/>
              </a:ext>
            </a:extLst>
          </p:cNvPr>
          <p:cNvSpPr txBox="1"/>
          <p:nvPr/>
        </p:nvSpPr>
        <p:spPr>
          <a:xfrm>
            <a:off x="9857525" y="3465391"/>
            <a:ext cx="2103057" cy="646331"/>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err="1"/>
              <a:t>Combining</a:t>
            </a:r>
            <a:r>
              <a:rPr lang="de-DE"/>
              <a:t>, </a:t>
            </a:r>
            <a:r>
              <a:rPr lang="de-DE" err="1"/>
              <a:t>sorting</a:t>
            </a:r>
            <a:r>
              <a:rPr lang="de-DE"/>
              <a:t>, </a:t>
            </a:r>
            <a:r>
              <a:rPr lang="de-DE" err="1"/>
              <a:t>cleaning</a:t>
            </a:r>
            <a:endParaRPr lang="de-DE"/>
          </a:p>
        </p:txBody>
      </p:sp>
      <p:sp>
        <p:nvSpPr>
          <p:cNvPr id="16" name="Pfeil: nach rechts 15">
            <a:extLst>
              <a:ext uri="{FF2B5EF4-FFF2-40B4-BE49-F238E27FC236}">
                <a16:creationId xmlns:a16="http://schemas.microsoft.com/office/drawing/2014/main" id="{E7C5C74C-D298-5D62-8780-D08401246F5B}"/>
              </a:ext>
            </a:extLst>
          </p:cNvPr>
          <p:cNvSpPr/>
          <p:nvPr/>
        </p:nvSpPr>
        <p:spPr>
          <a:xfrm>
            <a:off x="9099809" y="3515704"/>
            <a:ext cx="692727" cy="561876"/>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Pfeil: nach rechts 41">
            <a:extLst>
              <a:ext uri="{FF2B5EF4-FFF2-40B4-BE49-F238E27FC236}">
                <a16:creationId xmlns:a16="http://schemas.microsoft.com/office/drawing/2014/main" id="{350A9DE3-60B6-A190-642D-08EF94FA6519}"/>
              </a:ext>
            </a:extLst>
          </p:cNvPr>
          <p:cNvSpPr/>
          <p:nvPr/>
        </p:nvSpPr>
        <p:spPr>
          <a:xfrm>
            <a:off x="2267338" y="3503510"/>
            <a:ext cx="692727" cy="561876"/>
          </a:xfrm>
          <a:prstGeom prst="right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1" name="Diagramm 70">
            <a:extLst>
              <a:ext uri="{FF2B5EF4-FFF2-40B4-BE49-F238E27FC236}">
                <a16:creationId xmlns:a16="http://schemas.microsoft.com/office/drawing/2014/main" id="{CC8E335D-D1E5-311B-D108-E34D8D1DB970}"/>
              </a:ext>
            </a:extLst>
          </p:cNvPr>
          <p:cNvGraphicFramePr/>
          <p:nvPr>
            <p:extLst>
              <p:ext uri="{D42A27DB-BD31-4B8C-83A1-F6EECF244321}">
                <p14:modId xmlns:p14="http://schemas.microsoft.com/office/powerpoint/2010/main" val="2318723502"/>
              </p:ext>
            </p:extLst>
          </p:nvPr>
        </p:nvGraphicFramePr>
        <p:xfrm>
          <a:off x="3024462" y="1390798"/>
          <a:ext cx="5967742" cy="4804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6312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12">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3"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0"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7"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8"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9"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5"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1"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6"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67" name="Group 33">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5" name="Rectangle 34">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68" name="Isosceles Triangle 35">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7" name="Rectangle 36">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39" name="Rectangle 38">
            <a:extLst>
              <a:ext uri="{FF2B5EF4-FFF2-40B4-BE49-F238E27FC236}">
                <a16:creationId xmlns:a16="http://schemas.microsoft.com/office/drawing/2014/main" id="{8334A2EF-69D9-41C1-9876-91D7FCF7C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74C0C03-1202-4DC9-BA33-998DDFB3F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60BF984B-F4C1-4BF0-B296-72CAD8814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2E887C16-A8CC-48BD-A34B-69B5D14BE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1194B805-0CE2-4FD6-804E-2771E18BB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96000EBD-113B-4BB5-94F2-B2C961094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C2C37892-BF6A-4DDB-BAA9-48B6A051E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0">
              <a:extLst>
                <a:ext uri="{FF2B5EF4-FFF2-40B4-BE49-F238E27FC236}">
                  <a16:creationId xmlns:a16="http://schemas.microsoft.com/office/drawing/2014/main" id="{B3A53A2B-EB9B-4318-A7F9-E371D211E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1">
              <a:extLst>
                <a:ext uri="{FF2B5EF4-FFF2-40B4-BE49-F238E27FC236}">
                  <a16:creationId xmlns:a16="http://schemas.microsoft.com/office/drawing/2014/main" id="{59001F5F-9338-43E1-BB4B-21C681CA2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24781ABE-347F-40E9-9BB2-3E35C8F15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6D8A7767-4D16-4AB7-8277-D66FEC7F7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4">
              <a:extLst>
                <a:ext uri="{FF2B5EF4-FFF2-40B4-BE49-F238E27FC236}">
                  <a16:creationId xmlns:a16="http://schemas.microsoft.com/office/drawing/2014/main" id="{1B7D649D-9559-4E1D-937A-351948350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45AA5D21-8C7B-4C77-815C-C3A8EA0A5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D7A46675-AA96-41DB-B9DB-CAA471A2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82090F8A-ECF2-423C-98D0-8EF226220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8">
              <a:extLst>
                <a:ext uri="{FF2B5EF4-FFF2-40B4-BE49-F238E27FC236}">
                  <a16:creationId xmlns:a16="http://schemas.microsoft.com/office/drawing/2014/main" id="{EA5DE46B-A4BE-407F-835A-693D3E979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9">
              <a:extLst>
                <a:ext uri="{FF2B5EF4-FFF2-40B4-BE49-F238E27FC236}">
                  <a16:creationId xmlns:a16="http://schemas.microsoft.com/office/drawing/2014/main" id="{429E4297-5489-465D-A6D7-03BD468E0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0">
              <a:extLst>
                <a:ext uri="{FF2B5EF4-FFF2-40B4-BE49-F238E27FC236}">
                  <a16:creationId xmlns:a16="http://schemas.microsoft.com/office/drawing/2014/main" id="{69A4CFA1-B603-453B-AC53-49E8A8DF7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a:extLst>
                <a:ext uri="{FF2B5EF4-FFF2-40B4-BE49-F238E27FC236}">
                  <a16:creationId xmlns:a16="http://schemas.microsoft.com/office/drawing/2014/main" id="{7A997EDF-8927-490B-AD5F-046317B8B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2">
              <a:extLst>
                <a:ext uri="{FF2B5EF4-FFF2-40B4-BE49-F238E27FC236}">
                  <a16:creationId xmlns:a16="http://schemas.microsoft.com/office/drawing/2014/main" id="{3C91BE84-B1A4-4592-A942-2C72C86DD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3">
              <a:extLst>
                <a:ext uri="{FF2B5EF4-FFF2-40B4-BE49-F238E27FC236}">
                  <a16:creationId xmlns:a16="http://schemas.microsoft.com/office/drawing/2014/main" id="{A0AAA5CD-6E44-429A-91FA-D650BAF9E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platzhalter 2">
            <a:extLst>
              <a:ext uri="{FF2B5EF4-FFF2-40B4-BE49-F238E27FC236}">
                <a16:creationId xmlns:a16="http://schemas.microsoft.com/office/drawing/2014/main" id="{646B850F-D334-FE42-BE1C-06C66CD94CAA}"/>
              </a:ext>
            </a:extLst>
          </p:cNvPr>
          <p:cNvSpPr>
            <a:spLocks noGrp="1"/>
          </p:cNvSpPr>
          <p:nvPr>
            <p:ph type="body" idx="1"/>
          </p:nvPr>
        </p:nvSpPr>
        <p:spPr>
          <a:xfrm>
            <a:off x="7559531" y="2270404"/>
            <a:ext cx="3531271" cy="1027982"/>
          </a:xfrm>
        </p:spPr>
        <p:txBody>
          <a:bodyPr vert="horz" lIns="91440" tIns="0" rIns="91440" bIns="45720" rtlCol="0">
            <a:normAutofit/>
          </a:bodyPr>
          <a:lstStyle/>
          <a:p>
            <a:pPr algn="l">
              <a:lnSpc>
                <a:spcPct val="100000"/>
              </a:lnSpc>
            </a:pPr>
            <a:r>
              <a:rPr lang="en-US" sz="1600">
                <a:solidFill>
                  <a:schemeClr val="tx2"/>
                </a:solidFill>
              </a:rPr>
              <a:t>1.370.589 Rows, 19 Columns</a:t>
            </a:r>
            <a:br>
              <a:rPr lang="en-US" sz="1600">
                <a:solidFill>
                  <a:schemeClr val="tx2"/>
                </a:solidFill>
              </a:rPr>
            </a:br>
            <a:r>
              <a:rPr lang="en-US" sz="1600">
                <a:solidFill>
                  <a:schemeClr val="tx2"/>
                </a:solidFill>
              </a:rPr>
              <a:t>From: 23.06. 13:00 </a:t>
            </a:r>
            <a:br>
              <a:rPr lang="en-US" sz="1600">
                <a:solidFill>
                  <a:schemeClr val="tx2"/>
                </a:solidFill>
              </a:rPr>
            </a:br>
            <a:r>
              <a:rPr lang="en-US" sz="1600">
                <a:solidFill>
                  <a:schemeClr val="tx2"/>
                </a:solidFill>
              </a:rPr>
              <a:t>To: 27.06. 15:00</a:t>
            </a:r>
          </a:p>
        </p:txBody>
      </p:sp>
      <p:sp>
        <p:nvSpPr>
          <p:cNvPr id="62" name="Rectangle 61">
            <a:extLst>
              <a:ext uri="{FF2B5EF4-FFF2-40B4-BE49-F238E27FC236}">
                <a16:creationId xmlns:a16="http://schemas.microsoft.com/office/drawing/2014/main" id="{C8CA0C52-5ACA-4F17-AA4A-312E0E110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50273" y="3291386"/>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5DC4198A-FBAD-D107-6BF4-6D00B7099D0E}"/>
              </a:ext>
            </a:extLst>
          </p:cNvPr>
          <p:cNvSpPr txBox="1"/>
          <p:nvPr/>
        </p:nvSpPr>
        <p:spPr>
          <a:xfrm>
            <a:off x="7580794" y="3510270"/>
            <a:ext cx="3510008" cy="1027982"/>
          </a:xfrm>
          <a:prstGeom prst="rect">
            <a:avLst/>
          </a:prstGeom>
        </p:spPr>
        <p:txBody>
          <a:bodyPr rot="0" spcFirstLastPara="0" vertOverflow="overflow" horzOverflow="overflow" vert="horz" lIns="91440" tIns="0" rIns="91440" bIns="45720" numCol="1" spcCol="0" rtlCol="0" fromWordArt="0" anchorCtr="0" forceAA="0" compatLnSpc="1">
            <a:prstTxWarp prst="textNoShape">
              <a:avLst/>
            </a:prstTxWarp>
            <a:normAutofit/>
          </a:bodyPr>
          <a:lstStyle/>
          <a:p>
            <a:pPr defTabSz="914400">
              <a:spcBef>
                <a:spcPts val="1000"/>
              </a:spcBef>
              <a:buClr>
                <a:schemeClr val="accent1"/>
              </a:buClr>
              <a:buSzPct val="110000"/>
            </a:pPr>
            <a:r>
              <a:rPr lang="en-US" sz="1600">
                <a:solidFill>
                  <a:schemeClr val="tx2"/>
                </a:solidFill>
              </a:rPr>
              <a:t>976.277 Rows, 20 Columns</a:t>
            </a:r>
            <a:br>
              <a:rPr lang="en-US" sz="1600">
                <a:solidFill>
                  <a:schemeClr val="tx2"/>
                </a:solidFill>
              </a:rPr>
            </a:br>
            <a:r>
              <a:rPr lang="en-US" sz="1600">
                <a:solidFill>
                  <a:schemeClr val="tx2"/>
                </a:solidFill>
              </a:rPr>
              <a:t>From: 03.07. 11:00 </a:t>
            </a:r>
            <a:br>
              <a:rPr lang="en-US" sz="1600">
                <a:solidFill>
                  <a:schemeClr val="tx2"/>
                </a:solidFill>
              </a:rPr>
            </a:br>
            <a:r>
              <a:rPr lang="en-US" sz="1600">
                <a:solidFill>
                  <a:schemeClr val="tx2"/>
                </a:solidFill>
              </a:rPr>
              <a:t>To: 06.07. 11:00</a:t>
            </a:r>
          </a:p>
        </p:txBody>
      </p:sp>
      <p:sp>
        <p:nvSpPr>
          <p:cNvPr id="6" name="Textfeld 5">
            <a:extLst>
              <a:ext uri="{FF2B5EF4-FFF2-40B4-BE49-F238E27FC236}">
                <a16:creationId xmlns:a16="http://schemas.microsoft.com/office/drawing/2014/main" id="{A7D4CAE2-02C7-FB4D-7BA0-C4353508289B}"/>
              </a:ext>
            </a:extLst>
          </p:cNvPr>
          <p:cNvSpPr txBox="1"/>
          <p:nvPr/>
        </p:nvSpPr>
        <p:spPr>
          <a:xfrm>
            <a:off x="7572910" y="4801889"/>
            <a:ext cx="3517892" cy="1027982"/>
          </a:xfrm>
          <a:prstGeom prst="rect">
            <a:avLst/>
          </a:prstGeom>
        </p:spPr>
        <p:txBody>
          <a:bodyPr rot="0" spcFirstLastPara="0" vertOverflow="overflow" horzOverflow="overflow" vert="horz" lIns="91440" tIns="0" rIns="91440" bIns="45720" numCol="1" spcCol="0" rtlCol="0" fromWordArt="0" anchorCtr="0" forceAA="0" compatLnSpc="1">
            <a:prstTxWarp prst="textNoShape">
              <a:avLst/>
            </a:prstTxWarp>
            <a:normAutofit/>
          </a:bodyPr>
          <a:lstStyle/>
          <a:p>
            <a:pPr defTabSz="914400">
              <a:spcBef>
                <a:spcPts val="1000"/>
              </a:spcBef>
              <a:buClr>
                <a:schemeClr val="accent1"/>
              </a:buClr>
              <a:buSzPct val="110000"/>
            </a:pPr>
            <a:r>
              <a:rPr lang="en-US" sz="1600">
                <a:solidFill>
                  <a:schemeClr val="tx2"/>
                </a:solidFill>
              </a:rPr>
              <a:t>2063158 Rows, 20 Columns</a:t>
            </a:r>
            <a:br>
              <a:rPr lang="en-US" sz="1600">
                <a:solidFill>
                  <a:schemeClr val="tx2"/>
                </a:solidFill>
              </a:rPr>
            </a:br>
            <a:r>
              <a:rPr lang="en-US" sz="1600">
                <a:solidFill>
                  <a:schemeClr val="tx2"/>
                </a:solidFill>
              </a:rPr>
              <a:t>From: 08.07. 00:00 </a:t>
            </a:r>
            <a:br>
              <a:rPr lang="en-US" sz="1600">
                <a:solidFill>
                  <a:schemeClr val="tx2"/>
                </a:solidFill>
              </a:rPr>
            </a:br>
            <a:r>
              <a:rPr lang="en-US" sz="1600">
                <a:solidFill>
                  <a:schemeClr val="tx2"/>
                </a:solidFill>
              </a:rPr>
              <a:t>To: 14.07. 23:00</a:t>
            </a:r>
          </a:p>
        </p:txBody>
      </p:sp>
      <p:sp>
        <p:nvSpPr>
          <p:cNvPr id="9" name="Textfeld 8">
            <a:extLst>
              <a:ext uri="{FF2B5EF4-FFF2-40B4-BE49-F238E27FC236}">
                <a16:creationId xmlns:a16="http://schemas.microsoft.com/office/drawing/2014/main" id="{3C50528E-A81E-1B0D-5295-877F595A6080}"/>
              </a:ext>
            </a:extLst>
          </p:cNvPr>
          <p:cNvSpPr txBox="1"/>
          <p:nvPr/>
        </p:nvSpPr>
        <p:spPr>
          <a:xfrm>
            <a:off x="7552311" y="2899996"/>
            <a:ext cx="3471742" cy="646331"/>
          </a:xfrm>
          <a:prstGeom prst="rect">
            <a:avLst/>
          </a:prstGeom>
          <a:noFill/>
        </p:spPr>
        <p:txBody>
          <a:bodyPr wrap="square">
            <a:spAutoFit/>
          </a:bodyPr>
          <a:lstStyle/>
          <a:p>
            <a:r>
              <a:rPr lang="en-US" sz="3600">
                <a:solidFill>
                  <a:schemeClr val="tx2"/>
                </a:solidFill>
              </a:rPr>
              <a:t>2nd</a:t>
            </a:r>
            <a:r>
              <a:rPr lang="en-US" sz="3600">
                <a:solidFill>
                  <a:schemeClr val="tx2"/>
                </a:solidFill>
                <a:latin typeface="+mn-lt"/>
              </a:rPr>
              <a:t> Set</a:t>
            </a:r>
            <a:endParaRPr lang="de-DE" sz="3600"/>
          </a:p>
        </p:txBody>
      </p:sp>
      <p:sp>
        <p:nvSpPr>
          <p:cNvPr id="13" name="Textfeld 12">
            <a:extLst>
              <a:ext uri="{FF2B5EF4-FFF2-40B4-BE49-F238E27FC236}">
                <a16:creationId xmlns:a16="http://schemas.microsoft.com/office/drawing/2014/main" id="{1213F443-02EA-3627-93F8-BD6F87D773C5}"/>
              </a:ext>
            </a:extLst>
          </p:cNvPr>
          <p:cNvSpPr txBox="1"/>
          <p:nvPr/>
        </p:nvSpPr>
        <p:spPr>
          <a:xfrm>
            <a:off x="7547021" y="4189314"/>
            <a:ext cx="3477031" cy="646331"/>
          </a:xfrm>
          <a:prstGeom prst="rect">
            <a:avLst/>
          </a:prstGeom>
          <a:noFill/>
        </p:spPr>
        <p:txBody>
          <a:bodyPr wrap="square">
            <a:spAutoFit/>
          </a:bodyPr>
          <a:lstStyle/>
          <a:p>
            <a:r>
              <a:rPr lang="en-US" sz="3600">
                <a:solidFill>
                  <a:schemeClr val="tx2"/>
                </a:solidFill>
              </a:rPr>
              <a:t>3rd</a:t>
            </a:r>
            <a:r>
              <a:rPr lang="en-US" sz="3600">
                <a:solidFill>
                  <a:schemeClr val="tx2"/>
                </a:solidFill>
                <a:latin typeface="+mn-lt"/>
              </a:rPr>
              <a:t> Set</a:t>
            </a:r>
            <a:endParaRPr lang="de-DE" sz="3600"/>
          </a:p>
        </p:txBody>
      </p:sp>
      <p:graphicFrame>
        <p:nvGraphicFramePr>
          <p:cNvPr id="15" name="Tabelle 14">
            <a:extLst>
              <a:ext uri="{FF2B5EF4-FFF2-40B4-BE49-F238E27FC236}">
                <a16:creationId xmlns:a16="http://schemas.microsoft.com/office/drawing/2014/main" id="{DA9F4FBF-41FE-2009-6D37-23D6D529EC1A}"/>
              </a:ext>
            </a:extLst>
          </p:cNvPr>
          <p:cNvGraphicFramePr>
            <a:graphicFrameLocks noGrp="1"/>
          </p:cNvGraphicFramePr>
          <p:nvPr>
            <p:extLst>
              <p:ext uri="{D42A27DB-BD31-4B8C-83A1-F6EECF244321}">
                <p14:modId xmlns:p14="http://schemas.microsoft.com/office/powerpoint/2010/main" val="301685514"/>
              </p:ext>
            </p:extLst>
          </p:nvPr>
        </p:nvGraphicFramePr>
        <p:xfrm>
          <a:off x="985585" y="888234"/>
          <a:ext cx="5634014" cy="5081248"/>
        </p:xfrm>
        <a:graphic>
          <a:graphicData uri="http://schemas.openxmlformats.org/drawingml/2006/table">
            <a:tbl>
              <a:tblPr firstRow="1" bandRow="1">
                <a:tableStyleId>{3B4B98B0-60AC-42C2-AFA5-B58CD77FA1E5}</a:tableStyleId>
              </a:tblPr>
              <a:tblGrid>
                <a:gridCol w="3669723">
                  <a:extLst>
                    <a:ext uri="{9D8B030D-6E8A-4147-A177-3AD203B41FA5}">
                      <a16:colId xmlns:a16="http://schemas.microsoft.com/office/drawing/2014/main" val="1579983125"/>
                    </a:ext>
                  </a:extLst>
                </a:gridCol>
                <a:gridCol w="1964291">
                  <a:extLst>
                    <a:ext uri="{9D8B030D-6E8A-4147-A177-3AD203B41FA5}">
                      <a16:colId xmlns:a16="http://schemas.microsoft.com/office/drawing/2014/main" val="3791436569"/>
                    </a:ext>
                  </a:extLst>
                </a:gridCol>
              </a:tblGrid>
              <a:tr h="281608">
                <a:tc>
                  <a:txBody>
                    <a:bodyPr/>
                    <a:lstStyle/>
                    <a:p>
                      <a:r>
                        <a:rPr lang="de-DE" sz="1300"/>
                        <a:t>Columns</a:t>
                      </a:r>
                    </a:p>
                  </a:txBody>
                  <a:tcPr marL="47132" marR="47132" marT="23566" marB="23566"/>
                </a:tc>
                <a:tc>
                  <a:txBody>
                    <a:bodyPr/>
                    <a:lstStyle/>
                    <a:p>
                      <a:r>
                        <a:rPr lang="de-DE" sz="1300"/>
                        <a:t>Description</a:t>
                      </a:r>
                    </a:p>
                  </a:txBody>
                  <a:tcPr marL="47132" marR="47132" marT="23566" marB="23566"/>
                </a:tc>
                <a:extLst>
                  <a:ext uri="{0D108BD9-81ED-4DB2-BD59-A6C34878D82A}">
                    <a16:rowId xmlns:a16="http://schemas.microsoft.com/office/drawing/2014/main" val="2092905000"/>
                  </a:ext>
                </a:extLst>
              </a:tr>
              <a:tr h="281608">
                <a:tc>
                  <a:txBody>
                    <a:bodyPr/>
                    <a:lstStyle/>
                    <a:p>
                      <a:pPr marL="0" marR="0" lvl="0" indent="0" algn="l">
                        <a:lnSpc>
                          <a:spcPct val="100000"/>
                        </a:lnSpc>
                        <a:spcBef>
                          <a:spcPts val="0"/>
                        </a:spcBef>
                        <a:spcAft>
                          <a:spcPts val="0"/>
                        </a:spcAft>
                        <a:buNone/>
                      </a:pPr>
                      <a:r>
                        <a:rPr lang="de-DE" sz="1300" b="0" u="none" strike="noStrike" noProof="0">
                          <a:solidFill>
                            <a:srgbClr val="000000"/>
                          </a:solidFill>
                        </a:rPr>
                        <a:t>ID, </a:t>
                      </a:r>
                      <a:endParaRPr lang="en-US" sz="1300" b="0" i="0" u="none" strike="noStrike" noProof="0">
                        <a:solidFill>
                          <a:srgbClr val="000000"/>
                        </a:solidFill>
                        <a:latin typeface="Trade Gothic Next Light"/>
                      </a:endParaRPr>
                    </a:p>
                  </a:txBody>
                  <a:tcPr marL="47132" marR="47132" marT="23566" marB="23566"/>
                </a:tc>
                <a:tc>
                  <a:txBody>
                    <a:bodyPr/>
                    <a:lstStyle/>
                    <a:p>
                      <a:r>
                        <a:rPr lang="de-DE" sz="1300"/>
                        <a:t>Unique Identifier</a:t>
                      </a:r>
                    </a:p>
                  </a:txBody>
                  <a:tcPr marL="47132" marR="47132" marT="23566" marB="23566"/>
                </a:tc>
                <a:extLst>
                  <a:ext uri="{0D108BD9-81ED-4DB2-BD59-A6C34878D82A}">
                    <a16:rowId xmlns:a16="http://schemas.microsoft.com/office/drawing/2014/main" val="4278312255"/>
                  </a:ext>
                </a:extLst>
              </a:tr>
              <a:tr h="281608">
                <a:tc>
                  <a:txBody>
                    <a:bodyPr/>
                    <a:lstStyle/>
                    <a:p>
                      <a:pPr marL="0" marR="0" lvl="0" indent="0" algn="l">
                        <a:lnSpc>
                          <a:spcPct val="100000"/>
                        </a:lnSpc>
                        <a:spcBef>
                          <a:spcPts val="0"/>
                        </a:spcBef>
                        <a:spcAft>
                          <a:spcPts val="0"/>
                        </a:spcAft>
                        <a:buNone/>
                      </a:pPr>
                      <a:r>
                        <a:rPr lang="de-DE" sz="1300" b="0" u="none" strike="noStrike" noProof="0">
                          <a:solidFill>
                            <a:srgbClr val="000000"/>
                          </a:solidFill>
                        </a:rPr>
                        <a:t>train, </a:t>
                      </a:r>
                      <a:endParaRPr lang="en-US" sz="1300" b="0" i="0" u="none" strike="noStrike" noProof="0">
                        <a:solidFill>
                          <a:srgbClr val="000000"/>
                        </a:solidFill>
                        <a:latin typeface="Trade Gothic Next Light"/>
                      </a:endParaRPr>
                    </a:p>
                  </a:txBody>
                  <a:tcPr marL="47132" marR="47132" marT="23566" marB="23566"/>
                </a:tc>
                <a:tc>
                  <a:txBody>
                    <a:bodyPr/>
                    <a:lstStyle/>
                    <a:p>
                      <a:r>
                        <a:rPr lang="de-DE" sz="1300"/>
                        <a:t>Name of Train(e.g. RE1)</a:t>
                      </a:r>
                    </a:p>
                  </a:txBody>
                  <a:tcPr marL="47132" marR="47132" marT="23566" marB="23566"/>
                </a:tc>
                <a:extLst>
                  <a:ext uri="{0D108BD9-81ED-4DB2-BD59-A6C34878D82A}">
                    <a16:rowId xmlns:a16="http://schemas.microsoft.com/office/drawing/2014/main" val="4198656393"/>
                  </a:ext>
                </a:extLst>
              </a:tr>
              <a:tr h="477003">
                <a:tc>
                  <a:txBody>
                    <a:bodyPr/>
                    <a:lstStyle/>
                    <a:p>
                      <a:pPr marL="0" marR="0" lvl="0" indent="0" algn="l">
                        <a:lnSpc>
                          <a:spcPct val="100000"/>
                        </a:lnSpc>
                        <a:spcBef>
                          <a:spcPts val="0"/>
                        </a:spcBef>
                        <a:spcAft>
                          <a:spcPts val="0"/>
                        </a:spcAft>
                        <a:buNone/>
                      </a:pPr>
                      <a:r>
                        <a:rPr lang="de-DE" sz="1300" b="0" u="none" strike="noStrike" noProof="0">
                          <a:solidFill>
                            <a:srgbClr val="000000"/>
                          </a:solidFill>
                        </a:rPr>
                        <a:t>path, </a:t>
                      </a:r>
                      <a:endParaRPr lang="en-US" sz="1300" b="0" i="0" u="none" strike="noStrike" noProof="0">
                        <a:solidFill>
                          <a:srgbClr val="000000"/>
                        </a:solidFill>
                        <a:latin typeface="Trade Gothic Next Light"/>
                      </a:endParaRPr>
                    </a:p>
                  </a:txBody>
                  <a:tcPr marL="47132" marR="47132" marT="23566" marB="23566"/>
                </a:tc>
                <a:tc>
                  <a:txBody>
                    <a:bodyPr/>
                    <a:lstStyle/>
                    <a:p>
                      <a:r>
                        <a:rPr lang="de-DE" sz="1300"/>
                        <a:t>Previously passed Stations</a:t>
                      </a:r>
                      <a:endParaRPr lang="de-DE" sz="1300" err="1"/>
                    </a:p>
                  </a:txBody>
                  <a:tcPr marL="47132" marR="47132" marT="23566" marB="23566"/>
                </a:tc>
                <a:extLst>
                  <a:ext uri="{0D108BD9-81ED-4DB2-BD59-A6C34878D82A}">
                    <a16:rowId xmlns:a16="http://schemas.microsoft.com/office/drawing/2014/main" val="4274997581"/>
                  </a:ext>
                </a:extLst>
              </a:tr>
              <a:tr h="281608">
                <a:tc>
                  <a:txBody>
                    <a:bodyPr/>
                    <a:lstStyle/>
                    <a:p>
                      <a:pPr marL="0" marR="0" lvl="0" indent="0" algn="l">
                        <a:lnSpc>
                          <a:spcPct val="100000"/>
                        </a:lnSpc>
                        <a:spcBef>
                          <a:spcPts val="0"/>
                        </a:spcBef>
                        <a:spcAft>
                          <a:spcPts val="0"/>
                        </a:spcAft>
                        <a:buNone/>
                      </a:pPr>
                      <a:r>
                        <a:rPr lang="de-DE" sz="1300" b="0" u="none" strike="noStrike" noProof="0" err="1">
                          <a:solidFill>
                            <a:srgbClr val="000000"/>
                          </a:solidFill>
                        </a:rPr>
                        <a:t>eva_nr</a:t>
                      </a:r>
                      <a:r>
                        <a:rPr lang="de-DE" sz="1300" b="0" u="none" strike="noStrike" noProof="0">
                          <a:solidFill>
                            <a:srgbClr val="000000"/>
                          </a:solidFill>
                        </a:rPr>
                        <a:t>, </a:t>
                      </a:r>
                      <a:endParaRPr lang="en-US" sz="1300" b="0" i="0" u="none" strike="noStrike" noProof="0">
                        <a:solidFill>
                          <a:srgbClr val="000000"/>
                        </a:solidFill>
                        <a:latin typeface="Trade Gothic Next Light"/>
                      </a:endParaRPr>
                    </a:p>
                  </a:txBody>
                  <a:tcPr marL="47132" marR="47132" marT="23566" marB="23566"/>
                </a:tc>
                <a:tc>
                  <a:txBody>
                    <a:bodyPr/>
                    <a:lstStyle/>
                    <a:p>
                      <a:r>
                        <a:rPr lang="de-DE" sz="1300"/>
                        <a:t>Current Stations Number</a:t>
                      </a:r>
                      <a:endParaRPr lang="de-DE" sz="1300" err="1"/>
                    </a:p>
                  </a:txBody>
                  <a:tcPr marL="47132" marR="47132" marT="23566" marB="23566"/>
                </a:tc>
                <a:extLst>
                  <a:ext uri="{0D108BD9-81ED-4DB2-BD59-A6C34878D82A}">
                    <a16:rowId xmlns:a16="http://schemas.microsoft.com/office/drawing/2014/main" val="314898411"/>
                  </a:ext>
                </a:extLst>
              </a:tr>
              <a:tr h="281608">
                <a:tc>
                  <a:txBody>
                    <a:bodyPr/>
                    <a:lstStyle/>
                    <a:p>
                      <a:pPr lvl="0">
                        <a:buNone/>
                      </a:pPr>
                      <a:r>
                        <a:rPr lang="de-DE" sz="1300" b="0" u="none" strike="noStrike" noProof="0">
                          <a:solidFill>
                            <a:srgbClr val="000000"/>
                          </a:solidFill>
                        </a:rPr>
                        <a:t>category, </a:t>
                      </a:r>
                      <a:endParaRPr lang="de-DE" sz="1300"/>
                    </a:p>
                  </a:txBody>
                  <a:tcPr marL="47132" marR="47132" marT="23566" marB="23566"/>
                </a:tc>
                <a:tc>
                  <a:txBody>
                    <a:bodyPr/>
                    <a:lstStyle/>
                    <a:p>
                      <a:pPr lvl="0">
                        <a:buNone/>
                      </a:pPr>
                      <a:r>
                        <a:rPr lang="de-DE" sz="1300"/>
                        <a:t>Station Category (1-6)</a:t>
                      </a:r>
                    </a:p>
                  </a:txBody>
                  <a:tcPr marL="47132" marR="47132" marT="23566" marB="23566"/>
                </a:tc>
                <a:extLst>
                  <a:ext uri="{0D108BD9-81ED-4DB2-BD59-A6C34878D82A}">
                    <a16:rowId xmlns:a16="http://schemas.microsoft.com/office/drawing/2014/main" val="985929842"/>
                  </a:ext>
                </a:extLst>
              </a:tr>
              <a:tr h="281608">
                <a:tc>
                  <a:txBody>
                    <a:bodyPr/>
                    <a:lstStyle/>
                    <a:p>
                      <a:pPr marL="0" marR="0" lvl="0" indent="0" algn="l">
                        <a:lnSpc>
                          <a:spcPct val="100000"/>
                        </a:lnSpc>
                        <a:spcBef>
                          <a:spcPts val="0"/>
                        </a:spcBef>
                        <a:spcAft>
                          <a:spcPts val="0"/>
                        </a:spcAft>
                        <a:buNone/>
                      </a:pPr>
                      <a:r>
                        <a:rPr lang="de-DE" sz="1300" b="0" u="none" strike="noStrike" noProof="0">
                          <a:solidFill>
                            <a:srgbClr val="000000"/>
                          </a:solidFill>
                        </a:rPr>
                        <a:t>station, </a:t>
                      </a:r>
                      <a:endParaRPr lang="en-US" sz="1300" b="0" i="0" u="none" strike="noStrike" noProof="0">
                        <a:solidFill>
                          <a:srgbClr val="000000"/>
                        </a:solidFill>
                        <a:latin typeface="Trade Gothic Next Light"/>
                      </a:endParaRPr>
                    </a:p>
                  </a:txBody>
                  <a:tcPr marL="47132" marR="47132" marT="23566" marB="23566"/>
                </a:tc>
                <a:tc>
                  <a:txBody>
                    <a:bodyPr/>
                    <a:lstStyle/>
                    <a:p>
                      <a:r>
                        <a:rPr lang="de-DE" sz="1300"/>
                        <a:t>Station Name</a:t>
                      </a:r>
                    </a:p>
                  </a:txBody>
                  <a:tcPr marL="47132" marR="47132" marT="23566" marB="23566"/>
                </a:tc>
                <a:extLst>
                  <a:ext uri="{0D108BD9-81ED-4DB2-BD59-A6C34878D82A}">
                    <a16:rowId xmlns:a16="http://schemas.microsoft.com/office/drawing/2014/main" val="2382176250"/>
                  </a:ext>
                </a:extLst>
              </a:tr>
              <a:tr h="281608">
                <a:tc>
                  <a:txBody>
                    <a:bodyPr/>
                    <a:lstStyle/>
                    <a:p>
                      <a:pPr marL="0" marR="0" lvl="0" indent="0" algn="l">
                        <a:lnSpc>
                          <a:spcPct val="100000"/>
                        </a:lnSpc>
                        <a:spcBef>
                          <a:spcPts val="0"/>
                        </a:spcBef>
                        <a:spcAft>
                          <a:spcPts val="0"/>
                        </a:spcAft>
                        <a:buNone/>
                      </a:pPr>
                      <a:r>
                        <a:rPr lang="de-DE" sz="1300" b="0" u="none" strike="noStrike" noProof="0">
                          <a:solidFill>
                            <a:srgbClr val="000000"/>
                          </a:solidFill>
                        </a:rPr>
                        <a:t>state, city, zip, </a:t>
                      </a:r>
                      <a:endParaRPr lang="en-US" sz="1300" b="0" i="0" u="none" strike="noStrike" noProof="0">
                        <a:solidFill>
                          <a:srgbClr val="000000"/>
                        </a:solidFill>
                        <a:latin typeface="Trade Gothic Next Light"/>
                      </a:endParaRPr>
                    </a:p>
                  </a:txBody>
                  <a:tcPr marL="47132" marR="47132" marT="23566" marB="23566"/>
                </a:tc>
                <a:tc>
                  <a:txBody>
                    <a:bodyPr/>
                    <a:lstStyle/>
                    <a:p>
                      <a:r>
                        <a:rPr lang="de-DE" sz="1300"/>
                        <a:t>Adress</a:t>
                      </a:r>
                    </a:p>
                  </a:txBody>
                  <a:tcPr marL="47132" marR="47132" marT="23566" marB="23566"/>
                </a:tc>
                <a:extLst>
                  <a:ext uri="{0D108BD9-81ED-4DB2-BD59-A6C34878D82A}">
                    <a16:rowId xmlns:a16="http://schemas.microsoft.com/office/drawing/2014/main" val="31633607"/>
                  </a:ext>
                </a:extLst>
              </a:tr>
              <a:tr h="281608">
                <a:tc>
                  <a:txBody>
                    <a:bodyPr/>
                    <a:lstStyle/>
                    <a:p>
                      <a:pPr marL="0" marR="0" lvl="0" indent="0" algn="l">
                        <a:lnSpc>
                          <a:spcPct val="100000"/>
                        </a:lnSpc>
                        <a:spcBef>
                          <a:spcPts val="0"/>
                        </a:spcBef>
                        <a:spcAft>
                          <a:spcPts val="0"/>
                        </a:spcAft>
                        <a:buNone/>
                      </a:pPr>
                      <a:r>
                        <a:rPr lang="de-DE" sz="1300" b="0" u="none" strike="noStrike" noProof="0">
                          <a:solidFill>
                            <a:srgbClr val="000000"/>
                          </a:solidFill>
                        </a:rPr>
                        <a:t>long, lat, </a:t>
                      </a:r>
                      <a:endParaRPr lang="en-US" sz="1300" b="0" i="0" u="none" strike="noStrike" noProof="0">
                        <a:solidFill>
                          <a:srgbClr val="000000"/>
                        </a:solidFill>
                      </a:endParaRPr>
                    </a:p>
                  </a:txBody>
                  <a:tcPr marL="47132" marR="47132" marT="23566" marB="23566"/>
                </a:tc>
                <a:tc>
                  <a:txBody>
                    <a:bodyPr/>
                    <a:lstStyle/>
                    <a:p>
                      <a:pPr lvl="0">
                        <a:buNone/>
                      </a:pPr>
                      <a:r>
                        <a:rPr lang="de-DE" sz="1300"/>
                        <a:t>Coordinates</a:t>
                      </a:r>
                    </a:p>
                  </a:txBody>
                  <a:tcPr marL="47132" marR="47132" marT="23566" marB="23566"/>
                </a:tc>
                <a:extLst>
                  <a:ext uri="{0D108BD9-81ED-4DB2-BD59-A6C34878D82A}">
                    <a16:rowId xmlns:a16="http://schemas.microsoft.com/office/drawing/2014/main" val="2604770898"/>
                  </a:ext>
                </a:extLst>
              </a:tr>
              <a:tr h="477003">
                <a:tc>
                  <a:txBody>
                    <a:bodyPr/>
                    <a:lstStyle/>
                    <a:p>
                      <a:pPr marL="0" marR="0" lvl="0" indent="0" algn="l">
                        <a:lnSpc>
                          <a:spcPct val="100000"/>
                        </a:lnSpc>
                        <a:spcBef>
                          <a:spcPts val="0"/>
                        </a:spcBef>
                        <a:spcAft>
                          <a:spcPts val="0"/>
                        </a:spcAft>
                        <a:buNone/>
                      </a:pPr>
                      <a:r>
                        <a:rPr lang="de-DE" sz="1300" b="0" u="none" strike="noStrike" noProof="0">
                          <a:solidFill>
                            <a:srgbClr val="000000"/>
                          </a:solidFill>
                        </a:rPr>
                        <a:t>arrival_plan, departure_plan,</a:t>
                      </a:r>
                      <a:endParaRPr lang="en-US" sz="1300" b="0" i="0" u="none" strike="noStrike" noProof="0">
                        <a:solidFill>
                          <a:srgbClr val="000000"/>
                        </a:solidFill>
                        <a:latin typeface="Trade Gothic Next Light"/>
                      </a:endParaRPr>
                    </a:p>
                  </a:txBody>
                  <a:tcPr marL="47132" marR="47132" marT="23566" marB="23566"/>
                </a:tc>
                <a:tc>
                  <a:txBody>
                    <a:bodyPr/>
                    <a:lstStyle/>
                    <a:p>
                      <a:pPr lvl="0">
                        <a:buNone/>
                      </a:pPr>
                      <a:r>
                        <a:rPr lang="de-DE" sz="1300"/>
                        <a:t>Planned arrival and departure</a:t>
                      </a:r>
                      <a:endParaRPr lang="de-DE" sz="1300" err="1"/>
                    </a:p>
                  </a:txBody>
                  <a:tcPr marL="47132" marR="47132" marT="23566" marB="23566"/>
                </a:tc>
                <a:extLst>
                  <a:ext uri="{0D108BD9-81ED-4DB2-BD59-A6C34878D82A}">
                    <a16:rowId xmlns:a16="http://schemas.microsoft.com/office/drawing/2014/main" val="1529997475"/>
                  </a:ext>
                </a:extLst>
              </a:tr>
              <a:tr h="477003">
                <a:tc>
                  <a:txBody>
                    <a:bodyPr/>
                    <a:lstStyle/>
                    <a:p>
                      <a:pPr marL="0" lvl="0" indent="0" algn="l">
                        <a:lnSpc>
                          <a:spcPct val="100000"/>
                        </a:lnSpc>
                        <a:spcBef>
                          <a:spcPts val="0"/>
                        </a:spcBef>
                        <a:spcAft>
                          <a:spcPts val="0"/>
                        </a:spcAft>
                        <a:buNone/>
                      </a:pPr>
                      <a:r>
                        <a:rPr lang="de-DE" sz="1300" b="0" u="none" strike="noStrike" noProof="0">
                          <a:solidFill>
                            <a:srgbClr val="000000"/>
                          </a:solidFill>
                        </a:rPr>
                        <a:t>arrival_change, departure_change, </a:t>
                      </a:r>
                      <a:endParaRPr lang="de-DE" sz="1300" b="0" i="0" u="none" strike="noStrike" noProof="0">
                        <a:solidFill>
                          <a:srgbClr val="000000"/>
                        </a:solidFill>
                      </a:endParaRPr>
                    </a:p>
                  </a:txBody>
                  <a:tcPr marL="47132" marR="47132" marT="23566" marB="23566"/>
                </a:tc>
                <a:tc>
                  <a:txBody>
                    <a:bodyPr/>
                    <a:lstStyle/>
                    <a:p>
                      <a:pPr lvl="0">
                        <a:buNone/>
                      </a:pPr>
                      <a:r>
                        <a:rPr lang="de-DE" sz="1300"/>
                        <a:t>Most recent change to above</a:t>
                      </a:r>
                      <a:endParaRPr lang="de-DE" sz="1300" err="1"/>
                    </a:p>
                  </a:txBody>
                  <a:tcPr marL="47132" marR="47132" marT="23566" marB="23566"/>
                </a:tc>
                <a:extLst>
                  <a:ext uri="{0D108BD9-81ED-4DB2-BD59-A6C34878D82A}">
                    <a16:rowId xmlns:a16="http://schemas.microsoft.com/office/drawing/2014/main" val="3179679295"/>
                  </a:ext>
                </a:extLst>
              </a:tr>
              <a:tr h="281608">
                <a:tc>
                  <a:txBody>
                    <a:bodyPr/>
                    <a:lstStyle/>
                    <a:p>
                      <a:pPr marL="0" lvl="0" indent="0" algn="l">
                        <a:lnSpc>
                          <a:spcPct val="100000"/>
                        </a:lnSpc>
                        <a:spcBef>
                          <a:spcPts val="0"/>
                        </a:spcBef>
                        <a:spcAft>
                          <a:spcPts val="0"/>
                        </a:spcAft>
                        <a:buNone/>
                      </a:pPr>
                      <a:r>
                        <a:rPr lang="de-DE" sz="1300" b="0" u="none" strike="noStrike" noProof="0">
                          <a:solidFill>
                            <a:srgbClr val="000000"/>
                          </a:solidFill>
                        </a:rPr>
                        <a:t>arrival_delay_m,depature_delay_m, </a:t>
                      </a:r>
                      <a:endParaRPr lang="de-DE" sz="1300" b="0" i="0" u="none" strike="noStrike" noProof="0">
                        <a:solidFill>
                          <a:srgbClr val="000000"/>
                        </a:solidFill>
                        <a:latin typeface="Trade Gothic Next Light"/>
                      </a:endParaRPr>
                    </a:p>
                  </a:txBody>
                  <a:tcPr marL="47132" marR="47132" marT="23566" marB="23566"/>
                </a:tc>
                <a:tc>
                  <a:txBody>
                    <a:bodyPr/>
                    <a:lstStyle/>
                    <a:p>
                      <a:pPr lvl="0">
                        <a:buNone/>
                      </a:pPr>
                      <a:r>
                        <a:rPr lang="de-DE" sz="1300"/>
                        <a:t>Calculated delay time</a:t>
                      </a:r>
                    </a:p>
                  </a:txBody>
                  <a:tcPr marL="47132" marR="47132" marT="23566" marB="23566"/>
                </a:tc>
                <a:extLst>
                  <a:ext uri="{0D108BD9-81ED-4DB2-BD59-A6C34878D82A}">
                    <a16:rowId xmlns:a16="http://schemas.microsoft.com/office/drawing/2014/main" val="1916233178"/>
                  </a:ext>
                </a:extLst>
              </a:tr>
              <a:tr h="477003">
                <a:tc>
                  <a:txBody>
                    <a:bodyPr/>
                    <a:lstStyle/>
                    <a:p>
                      <a:pPr marL="0" lvl="0" indent="0" algn="l">
                        <a:lnSpc>
                          <a:spcPct val="100000"/>
                        </a:lnSpc>
                        <a:spcBef>
                          <a:spcPts val="0"/>
                        </a:spcBef>
                        <a:spcAft>
                          <a:spcPts val="0"/>
                        </a:spcAft>
                        <a:buNone/>
                      </a:pPr>
                      <a:r>
                        <a:rPr lang="de-DE" sz="1300" b="0" u="none" strike="noStrike" noProof="0">
                          <a:solidFill>
                            <a:srgbClr val="000000"/>
                          </a:solidFill>
                        </a:rPr>
                        <a:t>arrival_delay_check,departure_delay_check</a:t>
                      </a:r>
                      <a:endParaRPr lang="de-DE" sz="1300"/>
                    </a:p>
                  </a:txBody>
                  <a:tcPr marL="47132" marR="47132" marT="23566" marB="23566"/>
                </a:tc>
                <a:tc>
                  <a:txBody>
                    <a:bodyPr/>
                    <a:lstStyle/>
                    <a:p>
                      <a:pPr lvl="0">
                        <a:buNone/>
                      </a:pPr>
                      <a:r>
                        <a:rPr lang="de-DE" sz="1300"/>
                        <a:t>Delay Category ("delay" or "on_time)</a:t>
                      </a:r>
                    </a:p>
                  </a:txBody>
                  <a:tcPr marL="47132" marR="47132" marT="23566" marB="23566"/>
                </a:tc>
                <a:extLst>
                  <a:ext uri="{0D108BD9-81ED-4DB2-BD59-A6C34878D82A}">
                    <a16:rowId xmlns:a16="http://schemas.microsoft.com/office/drawing/2014/main" val="2188560629"/>
                  </a:ext>
                </a:extLst>
              </a:tr>
              <a:tr h="477000">
                <a:tc>
                  <a:txBody>
                    <a:bodyPr/>
                    <a:lstStyle/>
                    <a:p>
                      <a:pPr marL="0" lvl="0" indent="0" algn="l">
                        <a:lnSpc>
                          <a:spcPct val="100000"/>
                        </a:lnSpc>
                        <a:spcBef>
                          <a:spcPts val="0"/>
                        </a:spcBef>
                        <a:spcAft>
                          <a:spcPts val="0"/>
                        </a:spcAft>
                        <a:buNone/>
                      </a:pPr>
                      <a:r>
                        <a:rPr lang="de-DE" sz="1300" b="1" u="none" strike="noStrike" noProof="0">
                          <a:solidFill>
                            <a:srgbClr val="000000"/>
                          </a:solidFill>
                          <a:highlight>
                            <a:srgbClr val="FFFF00"/>
                          </a:highlight>
                        </a:rPr>
                        <a:t>Info</a:t>
                      </a:r>
                    </a:p>
                  </a:txBody>
                  <a:tcPr marL="47132" marR="47132" marT="23565" marB="23565"/>
                </a:tc>
                <a:tc>
                  <a:txBody>
                    <a:bodyPr/>
                    <a:lstStyle/>
                    <a:p>
                      <a:pPr lvl="0">
                        <a:buNone/>
                      </a:pPr>
                      <a:r>
                        <a:rPr lang="de-DE" sz="1300" b="1">
                          <a:highlight>
                            <a:srgbClr val="FFFF00"/>
                          </a:highlight>
                        </a:rPr>
                        <a:t>Information </a:t>
                      </a:r>
                      <a:r>
                        <a:rPr lang="de-DE" sz="1300" b="1" err="1">
                          <a:highlight>
                            <a:srgbClr val="FFFF00"/>
                          </a:highlight>
                        </a:rPr>
                        <a:t>message</a:t>
                      </a:r>
                      <a:r>
                        <a:rPr lang="de-DE" sz="1300" b="1">
                          <a:highlight>
                            <a:srgbClr val="FFFF00"/>
                          </a:highlight>
                        </a:rPr>
                        <a:t> </a:t>
                      </a:r>
                      <a:r>
                        <a:rPr lang="de-DE" sz="1300" b="1" err="1">
                          <a:highlight>
                            <a:srgbClr val="FFFF00"/>
                          </a:highlight>
                        </a:rPr>
                        <a:t>for</a:t>
                      </a:r>
                      <a:r>
                        <a:rPr lang="de-DE" sz="1300" b="1">
                          <a:highlight>
                            <a:srgbClr val="FFFF00"/>
                          </a:highlight>
                        </a:rPr>
                        <a:t> </a:t>
                      </a:r>
                      <a:r>
                        <a:rPr lang="de-DE" sz="1300" b="1" err="1">
                          <a:highlight>
                            <a:srgbClr val="FFFF00"/>
                          </a:highlight>
                        </a:rPr>
                        <a:t>the</a:t>
                      </a:r>
                      <a:r>
                        <a:rPr lang="de-DE" sz="1300" b="1">
                          <a:highlight>
                            <a:srgbClr val="FFFF00"/>
                          </a:highlight>
                        </a:rPr>
                        <a:t> </a:t>
                      </a:r>
                      <a:r>
                        <a:rPr lang="de-DE" sz="1300" b="1" err="1">
                          <a:highlight>
                            <a:srgbClr val="FFFF00"/>
                          </a:highlight>
                        </a:rPr>
                        <a:t>change</a:t>
                      </a:r>
                      <a:r>
                        <a:rPr lang="de-DE" sz="1300" b="1">
                          <a:highlight>
                            <a:srgbClr val="FFFF00"/>
                          </a:highlight>
                        </a:rPr>
                        <a:t> </a:t>
                      </a:r>
                      <a:r>
                        <a:rPr lang="de-DE" sz="1300" b="1" err="1">
                          <a:highlight>
                            <a:srgbClr val="FFFF00"/>
                          </a:highlight>
                        </a:rPr>
                        <a:t>event</a:t>
                      </a:r>
                      <a:endParaRPr lang="de-DE" sz="1300" b="1">
                        <a:highlight>
                          <a:srgbClr val="FFFF00"/>
                        </a:highlight>
                      </a:endParaRPr>
                    </a:p>
                  </a:txBody>
                  <a:tcPr marL="47132" marR="47132" marT="23565" marB="23565"/>
                </a:tc>
                <a:extLst>
                  <a:ext uri="{0D108BD9-81ED-4DB2-BD59-A6C34878D82A}">
                    <a16:rowId xmlns:a16="http://schemas.microsoft.com/office/drawing/2014/main" val="2318005797"/>
                  </a:ext>
                </a:extLst>
              </a:tr>
            </a:tbl>
          </a:graphicData>
        </a:graphic>
      </p:graphicFrame>
      <p:sp>
        <p:nvSpPr>
          <p:cNvPr id="23" name="Textfeld 22">
            <a:extLst>
              <a:ext uri="{FF2B5EF4-FFF2-40B4-BE49-F238E27FC236}">
                <a16:creationId xmlns:a16="http://schemas.microsoft.com/office/drawing/2014/main" id="{EFE910C9-B471-EF25-DCB8-C7AD7ED14C7E}"/>
              </a:ext>
            </a:extLst>
          </p:cNvPr>
          <p:cNvSpPr txBox="1"/>
          <p:nvPr/>
        </p:nvSpPr>
        <p:spPr>
          <a:xfrm>
            <a:off x="7251144" y="669901"/>
            <a:ext cx="6102096" cy="646331"/>
          </a:xfrm>
          <a:prstGeom prst="rect">
            <a:avLst/>
          </a:prstGeom>
          <a:noFill/>
        </p:spPr>
        <p:txBody>
          <a:bodyPr wrap="square">
            <a:spAutoFit/>
          </a:bodyPr>
          <a:lstStyle/>
          <a:p>
            <a:r>
              <a:rPr lang="en-US" sz="3600">
                <a:solidFill>
                  <a:schemeClr val="tx2"/>
                </a:solidFill>
                <a:latin typeface="+mn-lt"/>
              </a:rPr>
              <a:t>Collected Data</a:t>
            </a:r>
            <a:endParaRPr lang="de-DE" sz="3600"/>
          </a:p>
        </p:txBody>
      </p:sp>
      <p:sp>
        <p:nvSpPr>
          <p:cNvPr id="25" name="Textfeld 24">
            <a:extLst>
              <a:ext uri="{FF2B5EF4-FFF2-40B4-BE49-F238E27FC236}">
                <a16:creationId xmlns:a16="http://schemas.microsoft.com/office/drawing/2014/main" id="{F67BC028-FE4E-C1AF-1247-992FC3F033D9}"/>
              </a:ext>
            </a:extLst>
          </p:cNvPr>
          <p:cNvSpPr txBox="1"/>
          <p:nvPr/>
        </p:nvSpPr>
        <p:spPr>
          <a:xfrm>
            <a:off x="7526910" y="1667990"/>
            <a:ext cx="3471741" cy="646331"/>
          </a:xfrm>
          <a:prstGeom prst="rect">
            <a:avLst/>
          </a:prstGeom>
          <a:noFill/>
        </p:spPr>
        <p:txBody>
          <a:bodyPr wrap="square">
            <a:spAutoFit/>
          </a:bodyPr>
          <a:lstStyle/>
          <a:p>
            <a:r>
              <a:rPr lang="en-US" sz="3600">
                <a:solidFill>
                  <a:schemeClr val="tx2"/>
                </a:solidFill>
              </a:rPr>
              <a:t>1st</a:t>
            </a:r>
            <a:r>
              <a:rPr lang="en-US" sz="3600">
                <a:solidFill>
                  <a:schemeClr val="tx2"/>
                </a:solidFill>
                <a:latin typeface="+mn-lt"/>
              </a:rPr>
              <a:t> Set</a:t>
            </a:r>
            <a:endParaRPr lang="de-DE" sz="3600"/>
          </a:p>
        </p:txBody>
      </p:sp>
    </p:spTree>
    <p:extLst>
      <p:ext uri="{BB962C8B-B14F-4D97-AF65-F5344CB8AC3E}">
        <p14:creationId xmlns:p14="http://schemas.microsoft.com/office/powerpoint/2010/main" val="128187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7"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33"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35"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6"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8"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0"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1"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2"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3"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4"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5"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6"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7"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8"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69"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70"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71"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grpSp>
      <p:grpSp>
        <p:nvGrpSpPr>
          <p:cNvPr id="72" name="Group 71">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73" name="Rectangle 72">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74"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8306F6-3B6C-E255-EA6F-C31A6B57D0B0}"/>
              </a:ext>
            </a:extLst>
          </p:cNvPr>
          <p:cNvSpPr txBox="1"/>
          <p:nvPr/>
        </p:nvSpPr>
        <p:spPr>
          <a:xfrm>
            <a:off x="2808551" y="1780168"/>
            <a:ext cx="3127638" cy="646331"/>
          </a:xfrm>
          <a:prstGeom prst="rect">
            <a:avLst/>
          </a:prstGeom>
          <a:noFill/>
        </p:spPr>
        <p:txBody>
          <a:bodyPr wrap="square" rtlCol="0">
            <a:spAutoFit/>
          </a:bodyPr>
          <a:lstStyle/>
          <a:p>
            <a:pPr algn="ctr" fontAlgn="ctr"/>
            <a:r>
              <a:rPr lang="en-GB" i="0" u="sng" strike="noStrike">
                <a:solidFill>
                  <a:srgbClr val="FAFAFA"/>
                </a:solidFill>
                <a:effectLst/>
              </a:rPr>
              <a:t>Total Number of Departures</a:t>
            </a:r>
          </a:p>
          <a:p>
            <a:pPr algn="ctr" fontAlgn="ctr"/>
            <a:r>
              <a:rPr lang="en-GB" b="0" i="0" u="none" strike="noStrike">
                <a:solidFill>
                  <a:srgbClr val="FAFAFA"/>
                </a:solidFill>
                <a:effectLst/>
              </a:rPr>
              <a:t>1342120</a:t>
            </a:r>
          </a:p>
        </p:txBody>
      </p:sp>
      <p:sp>
        <p:nvSpPr>
          <p:cNvPr id="75" name="TextBox 74">
            <a:extLst>
              <a:ext uri="{FF2B5EF4-FFF2-40B4-BE49-F238E27FC236}">
                <a16:creationId xmlns:a16="http://schemas.microsoft.com/office/drawing/2014/main" id="{3B35EBB7-6765-817F-AFD7-3A42FD266528}"/>
              </a:ext>
            </a:extLst>
          </p:cNvPr>
          <p:cNvSpPr txBox="1"/>
          <p:nvPr/>
        </p:nvSpPr>
        <p:spPr>
          <a:xfrm>
            <a:off x="5676942" y="1780168"/>
            <a:ext cx="2887132" cy="646331"/>
          </a:xfrm>
          <a:prstGeom prst="rect">
            <a:avLst/>
          </a:prstGeom>
          <a:noFill/>
        </p:spPr>
        <p:txBody>
          <a:bodyPr wrap="square" rtlCol="0">
            <a:spAutoFit/>
          </a:bodyPr>
          <a:lstStyle/>
          <a:p>
            <a:pPr algn="ctr" fontAlgn="ctr"/>
            <a:r>
              <a:rPr lang="en-GB" b="0" u="sng">
                <a:solidFill>
                  <a:schemeClr val="bg1"/>
                </a:solidFill>
                <a:effectLst/>
              </a:rPr>
              <a:t>Total Delay in Minutes</a:t>
            </a:r>
          </a:p>
          <a:p>
            <a:pPr algn="ctr" fontAlgn="ctr"/>
            <a:r>
              <a:rPr lang="en-GB" b="0" i="0" u="none" strike="noStrike">
                <a:solidFill>
                  <a:schemeClr val="bg1"/>
                </a:solidFill>
                <a:effectLst/>
              </a:rPr>
              <a:t>3957865 min</a:t>
            </a:r>
          </a:p>
        </p:txBody>
      </p:sp>
      <p:sp>
        <p:nvSpPr>
          <p:cNvPr id="76" name="TextBox 75">
            <a:extLst>
              <a:ext uri="{FF2B5EF4-FFF2-40B4-BE49-F238E27FC236}">
                <a16:creationId xmlns:a16="http://schemas.microsoft.com/office/drawing/2014/main" id="{D6E7763A-8F72-78F4-5D11-3FC461B759FE}"/>
              </a:ext>
            </a:extLst>
          </p:cNvPr>
          <p:cNvSpPr txBox="1"/>
          <p:nvPr/>
        </p:nvSpPr>
        <p:spPr>
          <a:xfrm>
            <a:off x="3092247" y="2783374"/>
            <a:ext cx="3247168" cy="646331"/>
          </a:xfrm>
          <a:prstGeom prst="rect">
            <a:avLst/>
          </a:prstGeom>
          <a:noFill/>
        </p:spPr>
        <p:txBody>
          <a:bodyPr wrap="square" rtlCol="0">
            <a:spAutoFit/>
          </a:bodyPr>
          <a:lstStyle/>
          <a:p>
            <a:pPr algn="ctr" fontAlgn="ctr"/>
            <a:r>
              <a:rPr lang="en-GB" b="0" u="sng">
                <a:solidFill>
                  <a:schemeClr val="bg1"/>
                </a:solidFill>
                <a:effectLst/>
              </a:rPr>
              <a:t>Total Delays</a:t>
            </a:r>
          </a:p>
          <a:p>
            <a:pPr algn="ctr" fontAlgn="ctr"/>
            <a:r>
              <a:rPr lang="en-GB" b="0" i="0" u="none" strike="noStrike">
                <a:solidFill>
                  <a:schemeClr val="bg1"/>
                </a:solidFill>
                <a:effectLst/>
              </a:rPr>
              <a:t>956195</a:t>
            </a:r>
          </a:p>
        </p:txBody>
      </p:sp>
      <p:sp>
        <p:nvSpPr>
          <p:cNvPr id="77" name="TextBox 76">
            <a:extLst>
              <a:ext uri="{FF2B5EF4-FFF2-40B4-BE49-F238E27FC236}">
                <a16:creationId xmlns:a16="http://schemas.microsoft.com/office/drawing/2014/main" id="{AB80B6F0-F594-EAD0-7ADD-9D49B01A5ECB}"/>
              </a:ext>
            </a:extLst>
          </p:cNvPr>
          <p:cNvSpPr txBox="1"/>
          <p:nvPr/>
        </p:nvSpPr>
        <p:spPr>
          <a:xfrm>
            <a:off x="6349105" y="2789740"/>
            <a:ext cx="2887132" cy="646331"/>
          </a:xfrm>
          <a:prstGeom prst="rect">
            <a:avLst/>
          </a:prstGeom>
          <a:noFill/>
        </p:spPr>
        <p:txBody>
          <a:bodyPr wrap="square" rtlCol="0">
            <a:spAutoFit/>
          </a:bodyPr>
          <a:lstStyle/>
          <a:p>
            <a:pPr algn="ctr" fontAlgn="ctr"/>
            <a:r>
              <a:rPr lang="en-GB" b="0" u="sng">
                <a:solidFill>
                  <a:schemeClr val="bg1"/>
                </a:solidFill>
                <a:effectLst/>
              </a:rPr>
              <a:t>Average Delay Time</a:t>
            </a:r>
          </a:p>
          <a:p>
            <a:pPr algn="ctr" fontAlgn="ctr"/>
            <a:r>
              <a:rPr lang="en-GB" b="0" i="0" u="none" strike="noStrike">
                <a:solidFill>
                  <a:schemeClr val="bg1"/>
                </a:solidFill>
                <a:effectLst/>
              </a:rPr>
              <a:t>1.50 min</a:t>
            </a:r>
          </a:p>
        </p:txBody>
      </p:sp>
      <p:sp>
        <p:nvSpPr>
          <p:cNvPr id="78" name="TextBox 77">
            <a:extLst>
              <a:ext uri="{FF2B5EF4-FFF2-40B4-BE49-F238E27FC236}">
                <a16:creationId xmlns:a16="http://schemas.microsoft.com/office/drawing/2014/main" id="{FE9FB72C-DB42-D693-C1CB-2671128C8868}"/>
              </a:ext>
            </a:extLst>
          </p:cNvPr>
          <p:cNvSpPr txBox="1"/>
          <p:nvPr/>
        </p:nvSpPr>
        <p:spPr>
          <a:xfrm>
            <a:off x="3515523" y="3797568"/>
            <a:ext cx="3247168" cy="1200329"/>
          </a:xfrm>
          <a:prstGeom prst="rect">
            <a:avLst/>
          </a:prstGeom>
          <a:noFill/>
        </p:spPr>
        <p:txBody>
          <a:bodyPr wrap="square" rtlCol="0">
            <a:spAutoFit/>
          </a:bodyPr>
          <a:lstStyle/>
          <a:p>
            <a:pPr algn="ctr" fontAlgn="ctr"/>
            <a:r>
              <a:rPr lang="en-GB" b="0" u="sng">
                <a:solidFill>
                  <a:schemeClr val="bg1"/>
                </a:solidFill>
                <a:effectLst/>
              </a:rPr>
              <a:t>Number of Delayed Departures</a:t>
            </a:r>
          </a:p>
          <a:p>
            <a:pPr algn="ctr" fontAlgn="ctr"/>
            <a:r>
              <a:rPr lang="en-GB" b="0" i="0" u="none" strike="noStrike">
                <a:solidFill>
                  <a:schemeClr val="bg1"/>
                </a:solidFill>
                <a:effectLst/>
              </a:rPr>
              <a:t>500805</a:t>
            </a:r>
          </a:p>
          <a:p>
            <a:pPr algn="l" fontAlgn="ctr"/>
            <a:endParaRPr lang="en-GB" b="0" i="0" u="none" strike="noStrike">
              <a:solidFill>
                <a:schemeClr val="bg1"/>
              </a:solidFill>
              <a:effectLst/>
            </a:endParaRPr>
          </a:p>
        </p:txBody>
      </p:sp>
      <p:sp>
        <p:nvSpPr>
          <p:cNvPr id="79" name="TextBox 78">
            <a:extLst>
              <a:ext uri="{FF2B5EF4-FFF2-40B4-BE49-F238E27FC236}">
                <a16:creationId xmlns:a16="http://schemas.microsoft.com/office/drawing/2014/main" id="{EE7A5F31-D1B9-7F3A-1D0F-33543873D742}"/>
              </a:ext>
            </a:extLst>
          </p:cNvPr>
          <p:cNvSpPr txBox="1"/>
          <p:nvPr/>
        </p:nvSpPr>
        <p:spPr>
          <a:xfrm>
            <a:off x="6712213" y="3797568"/>
            <a:ext cx="2887132" cy="923330"/>
          </a:xfrm>
          <a:prstGeom prst="rect">
            <a:avLst/>
          </a:prstGeom>
          <a:noFill/>
        </p:spPr>
        <p:txBody>
          <a:bodyPr wrap="square" rtlCol="0">
            <a:spAutoFit/>
          </a:bodyPr>
          <a:lstStyle/>
          <a:p>
            <a:pPr algn="ctr" fontAlgn="ctr"/>
            <a:r>
              <a:rPr lang="en-GB" b="0" u="sng">
                <a:solidFill>
                  <a:schemeClr val="bg1"/>
                </a:solidFill>
                <a:effectLst/>
              </a:rPr>
              <a:t>Number of Delayed Arrivals</a:t>
            </a:r>
          </a:p>
          <a:p>
            <a:pPr algn="ctr" fontAlgn="ctr"/>
            <a:r>
              <a:rPr lang="en-GB" b="0" i="0" u="none" strike="noStrike">
                <a:solidFill>
                  <a:schemeClr val="bg1"/>
                </a:solidFill>
                <a:effectLst/>
              </a:rPr>
              <a:t>455390</a:t>
            </a:r>
          </a:p>
        </p:txBody>
      </p:sp>
    </p:spTree>
    <p:extLst>
      <p:ext uri="{BB962C8B-B14F-4D97-AF65-F5344CB8AC3E}">
        <p14:creationId xmlns:p14="http://schemas.microsoft.com/office/powerpoint/2010/main" val="4112555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8"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9"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1"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3"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5"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31"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7"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36" name="Rectangle 35">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el 1">
            <a:extLst>
              <a:ext uri="{FF2B5EF4-FFF2-40B4-BE49-F238E27FC236}">
                <a16:creationId xmlns:a16="http://schemas.microsoft.com/office/drawing/2014/main" id="{7664885D-E8D8-6C8C-7CDD-73DF23F0EAC0}"/>
              </a:ext>
            </a:extLst>
          </p:cNvPr>
          <p:cNvSpPr>
            <a:spLocks noGrp="1"/>
          </p:cNvSpPr>
          <p:nvPr>
            <p:ph type="title"/>
          </p:nvPr>
        </p:nvSpPr>
        <p:spPr>
          <a:xfrm>
            <a:off x="8814670" y="1007444"/>
            <a:ext cx="2929372" cy="2468207"/>
          </a:xfrm>
        </p:spPr>
        <p:txBody>
          <a:bodyPr vert="horz" lIns="228600" tIns="228600" rIns="228600" bIns="0" rtlCol="0" anchor="b">
            <a:normAutofit/>
          </a:bodyPr>
          <a:lstStyle/>
          <a:p>
            <a:pPr algn="l">
              <a:lnSpc>
                <a:spcPct val="80000"/>
              </a:lnSpc>
            </a:pPr>
            <a:r>
              <a:rPr lang="en-US">
                <a:solidFill>
                  <a:schemeClr val="tx2"/>
                </a:solidFill>
                <a:latin typeface="+mn-lt"/>
              </a:rPr>
              <a:t>Part 2: </a:t>
            </a:r>
          </a:p>
        </p:txBody>
      </p:sp>
      <p:sp>
        <p:nvSpPr>
          <p:cNvPr id="60"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Shape 63">
            <a:extLst>
              <a:ext uri="{FF2B5EF4-FFF2-40B4-BE49-F238E27FC236}">
                <a16:creationId xmlns:a16="http://schemas.microsoft.com/office/drawing/2014/main" id="{138AF5D2-3A9C-4E8F-B879-36865366A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descr="Digital financial graph">
            <a:extLst>
              <a:ext uri="{FF2B5EF4-FFF2-40B4-BE49-F238E27FC236}">
                <a16:creationId xmlns:a16="http://schemas.microsoft.com/office/drawing/2014/main" id="{55015971-966A-4EE2-BDF9-ED719A7C3C91}"/>
              </a:ext>
            </a:extLst>
          </p:cNvPr>
          <p:cNvPicPr>
            <a:picLocks noChangeAspect="1"/>
          </p:cNvPicPr>
          <p:nvPr/>
        </p:nvPicPr>
        <p:blipFill rotWithShape="1">
          <a:blip r:embed="rId3"/>
          <a:srcRect l="9143" r="9143"/>
          <a:stretch/>
        </p:blipFill>
        <p:spPr>
          <a:xfrm>
            <a:off x="932740" y="461405"/>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3" name="Titel 1">
            <a:extLst>
              <a:ext uri="{FF2B5EF4-FFF2-40B4-BE49-F238E27FC236}">
                <a16:creationId xmlns:a16="http://schemas.microsoft.com/office/drawing/2014/main" id="{91D4092B-5A72-1D63-83EE-1B9F8928F1CD}"/>
              </a:ext>
            </a:extLst>
          </p:cNvPr>
          <p:cNvSpPr txBox="1">
            <a:spLocks/>
          </p:cNvSpPr>
          <p:nvPr/>
        </p:nvSpPr>
        <p:spPr>
          <a:xfrm>
            <a:off x="8804367" y="1988173"/>
            <a:ext cx="2929372" cy="2468207"/>
          </a:xfrm>
          <a:prstGeom prst="rect">
            <a:avLst/>
          </a:prstGeom>
        </p:spPr>
        <p:txBody>
          <a:bodyPr vert="horz" lIns="228600" tIns="228600" rIns="228600" bIns="0" rtlCol="0" anchor="b">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lnSpc>
                <a:spcPct val="80000"/>
              </a:lnSpc>
            </a:pPr>
            <a:r>
              <a:rPr lang="en-US">
                <a:solidFill>
                  <a:schemeClr val="tx2"/>
                </a:solidFill>
                <a:latin typeface="+mn-lt"/>
              </a:rPr>
              <a:t>Temporal analysis</a:t>
            </a:r>
          </a:p>
        </p:txBody>
      </p:sp>
    </p:spTree>
    <p:extLst>
      <p:ext uri="{BB962C8B-B14F-4D97-AF65-F5344CB8AC3E}">
        <p14:creationId xmlns:p14="http://schemas.microsoft.com/office/powerpoint/2010/main" val="338023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map of europe with purple spots&#10;&#10;Description automatically generated">
            <a:extLst>
              <a:ext uri="{FF2B5EF4-FFF2-40B4-BE49-F238E27FC236}">
                <a16:creationId xmlns:a16="http://schemas.microsoft.com/office/drawing/2014/main" id="{3A30D818-0E98-9E8C-32A4-55CE5EDD8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433" y="826096"/>
            <a:ext cx="4252269" cy="5205808"/>
          </a:xfrm>
          <a:prstGeom prst="rect">
            <a:avLst/>
          </a:prstGeom>
        </p:spPr>
      </p:pic>
      <p:sp>
        <p:nvSpPr>
          <p:cNvPr id="16" name="TextBox 15">
            <a:extLst>
              <a:ext uri="{FF2B5EF4-FFF2-40B4-BE49-F238E27FC236}">
                <a16:creationId xmlns:a16="http://schemas.microsoft.com/office/drawing/2014/main" id="{5AE88471-9DE8-A21D-0CCF-78C8BEB8A78E}"/>
              </a:ext>
            </a:extLst>
          </p:cNvPr>
          <p:cNvSpPr txBox="1"/>
          <p:nvPr/>
        </p:nvSpPr>
        <p:spPr>
          <a:xfrm>
            <a:off x="2177365" y="1472168"/>
            <a:ext cx="2473067" cy="369332"/>
          </a:xfrm>
          <a:prstGeom prst="rect">
            <a:avLst/>
          </a:prstGeom>
          <a:noFill/>
        </p:spPr>
        <p:txBody>
          <a:bodyPr wrap="square" rtlCol="0">
            <a:spAutoFit/>
          </a:bodyPr>
          <a:lstStyle/>
          <a:p>
            <a:r>
              <a:rPr lang="en-DE"/>
              <a:t>Visit our Dashboard:</a:t>
            </a:r>
          </a:p>
        </p:txBody>
      </p:sp>
      <p:pic>
        <p:nvPicPr>
          <p:cNvPr id="3" name="Grafik 2" descr="Ein Bild, das Muster, Kreative Künste, Motiv, Design enthält.&#10;&#10;Automatisch generierte Beschreibung">
            <a:extLst>
              <a:ext uri="{FF2B5EF4-FFF2-40B4-BE49-F238E27FC236}">
                <a16:creationId xmlns:a16="http://schemas.microsoft.com/office/drawing/2014/main" id="{E1DE43EA-E4D3-AA5B-197F-FEC08DE01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9501" y="1841500"/>
            <a:ext cx="3948793" cy="3948793"/>
          </a:xfrm>
          <a:prstGeom prst="rect">
            <a:avLst/>
          </a:prstGeom>
        </p:spPr>
      </p:pic>
    </p:spTree>
    <p:extLst>
      <p:ext uri="{BB962C8B-B14F-4D97-AF65-F5344CB8AC3E}">
        <p14:creationId xmlns:p14="http://schemas.microsoft.com/office/powerpoint/2010/main" val="26342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FA191704-A0F2-48FB-72D2-D1C14D55AEFB}"/>
              </a:ext>
            </a:extLst>
          </p:cNvPr>
          <p:cNvSpPr>
            <a:spLocks noGrp="1"/>
          </p:cNvSpPr>
          <p:nvPr>
            <p:ph idx="1"/>
          </p:nvPr>
        </p:nvSpPr>
        <p:spPr/>
        <p:txBody>
          <a:bodyPr>
            <a:normAutofit/>
          </a:bodyPr>
          <a:lstStyle/>
          <a:p>
            <a:pPr>
              <a:buFontTx/>
              <a:buChar char="-"/>
            </a:pPr>
            <a:r>
              <a:rPr lang="de-DE"/>
              <a:t>Departure/Arrival: </a:t>
            </a:r>
            <a:r>
              <a:rPr lang="de-DE" err="1"/>
              <a:t>insignificant</a:t>
            </a:r>
            <a:r>
              <a:rPr lang="de-DE"/>
              <a:t> </a:t>
            </a:r>
            <a:r>
              <a:rPr lang="de-DE" err="1"/>
              <a:t>differences</a:t>
            </a:r>
            <a:endParaRPr lang="de-DE"/>
          </a:p>
          <a:p>
            <a:pPr>
              <a:buFontTx/>
              <a:buChar char="-"/>
            </a:pPr>
            <a:r>
              <a:rPr lang="de-DE"/>
              <a:t>Delay </a:t>
            </a:r>
            <a:r>
              <a:rPr lang="de-DE" err="1"/>
              <a:t>peaks</a:t>
            </a:r>
            <a:r>
              <a:rPr lang="de-DE"/>
              <a:t> </a:t>
            </a:r>
            <a:r>
              <a:rPr lang="de-DE" err="1"/>
              <a:t>late</a:t>
            </a:r>
            <a:r>
              <a:rPr lang="de-DE"/>
              <a:t> </a:t>
            </a:r>
            <a:r>
              <a:rPr lang="de-DE" err="1"/>
              <a:t>afternoon</a:t>
            </a:r>
            <a:endParaRPr lang="de-DE"/>
          </a:p>
          <a:p>
            <a:pPr>
              <a:buFontTx/>
              <a:buChar char="-"/>
            </a:pPr>
            <a:r>
              <a:rPr lang="de-DE" err="1"/>
              <a:t>Continuing</a:t>
            </a:r>
            <a:r>
              <a:rPr lang="de-DE"/>
              <a:t> with </a:t>
            </a:r>
            <a:r>
              <a:rPr lang="de-DE" err="1"/>
              <a:t>departure</a:t>
            </a:r>
            <a:r>
              <a:rPr lang="de-DE"/>
              <a:t> </a:t>
            </a:r>
            <a:r>
              <a:rPr lang="de-DE" err="1"/>
              <a:t>data</a:t>
            </a:r>
            <a:endParaRPr lang="de-DE"/>
          </a:p>
        </p:txBody>
      </p:sp>
      <p:pic>
        <p:nvPicPr>
          <p:cNvPr id="7" name="Grafik 6">
            <a:extLst>
              <a:ext uri="{FF2B5EF4-FFF2-40B4-BE49-F238E27FC236}">
                <a16:creationId xmlns:a16="http://schemas.microsoft.com/office/drawing/2014/main" id="{768E74F3-B7AC-2843-D498-1DCFBB440C13}"/>
              </a:ext>
            </a:extLst>
          </p:cNvPr>
          <p:cNvPicPr>
            <a:picLocks noChangeAspect="1"/>
          </p:cNvPicPr>
          <p:nvPr/>
        </p:nvPicPr>
        <p:blipFill>
          <a:blip r:embed="rId3"/>
          <a:stretch>
            <a:fillRect/>
          </a:stretch>
        </p:blipFill>
        <p:spPr>
          <a:xfrm>
            <a:off x="4822861" y="1079943"/>
            <a:ext cx="7064832" cy="4698113"/>
          </a:xfrm>
          <a:prstGeom prst="rect">
            <a:avLst/>
          </a:prstGeom>
        </p:spPr>
      </p:pic>
      <p:sp>
        <p:nvSpPr>
          <p:cNvPr id="10" name="Titel 9">
            <a:extLst>
              <a:ext uri="{FF2B5EF4-FFF2-40B4-BE49-F238E27FC236}">
                <a16:creationId xmlns:a16="http://schemas.microsoft.com/office/drawing/2014/main" id="{211B4A99-4CB7-F6AE-CA6D-96BBE0793C8C}"/>
              </a:ext>
            </a:extLst>
          </p:cNvPr>
          <p:cNvSpPr>
            <a:spLocks noGrp="1"/>
          </p:cNvSpPr>
          <p:nvPr>
            <p:ph type="title"/>
          </p:nvPr>
        </p:nvSpPr>
        <p:spPr>
          <a:xfrm>
            <a:off x="845758" y="677133"/>
            <a:ext cx="3621088" cy="402810"/>
          </a:xfrm>
        </p:spPr>
        <p:txBody>
          <a:bodyPr/>
          <a:lstStyle/>
          <a:p>
            <a:r>
              <a:rPr lang="de-DE" sz="2400">
                <a:latin typeface="+mn-lt"/>
              </a:rPr>
              <a:t>Average </a:t>
            </a:r>
            <a:r>
              <a:rPr lang="de-DE" sz="2400" err="1">
                <a:latin typeface="+mn-lt"/>
              </a:rPr>
              <a:t>delay</a:t>
            </a:r>
            <a:r>
              <a:rPr lang="de-DE" sz="2400">
                <a:latin typeface="+mn-lt"/>
              </a:rPr>
              <a:t> Germany</a:t>
            </a:r>
            <a:endParaRPr lang="de-DE" sz="2400"/>
          </a:p>
        </p:txBody>
      </p:sp>
      <p:sp>
        <p:nvSpPr>
          <p:cNvPr id="2" name="Textfeld 1">
            <a:extLst>
              <a:ext uri="{FF2B5EF4-FFF2-40B4-BE49-F238E27FC236}">
                <a16:creationId xmlns:a16="http://schemas.microsoft.com/office/drawing/2014/main" id="{3A48F152-47DA-ECC5-4260-A7B1C2526E2E}"/>
              </a:ext>
            </a:extLst>
          </p:cNvPr>
          <p:cNvSpPr txBox="1"/>
          <p:nvPr/>
        </p:nvSpPr>
        <p:spPr>
          <a:xfrm>
            <a:off x="845758" y="1405890"/>
            <a:ext cx="3621088" cy="2308324"/>
          </a:xfrm>
          <a:prstGeom prst="rect">
            <a:avLst/>
          </a:prstGeom>
          <a:noFill/>
        </p:spPr>
        <p:txBody>
          <a:bodyPr wrap="square" rtlCol="0">
            <a:spAutoFit/>
          </a:bodyPr>
          <a:lstStyle/>
          <a:p>
            <a:pPr marL="285750" indent="-285750">
              <a:buFont typeface="Arial" panose="020B0604020202020204" pitchFamily="34" charset="0"/>
              <a:buChar char="•"/>
            </a:pPr>
            <a:r>
              <a:rPr lang="de-DE"/>
              <a:t>Departure/Arrival: </a:t>
            </a:r>
            <a:r>
              <a:rPr lang="de-DE" err="1"/>
              <a:t>insignificant</a:t>
            </a:r>
            <a:r>
              <a:rPr lang="de-DE"/>
              <a:t> </a:t>
            </a:r>
            <a:r>
              <a:rPr lang="de-DE" err="1"/>
              <a:t>differences</a:t>
            </a: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Delay </a:t>
            </a:r>
            <a:r>
              <a:rPr lang="de-DE" err="1"/>
              <a:t>peaks</a:t>
            </a:r>
            <a:r>
              <a:rPr lang="de-DE"/>
              <a:t> </a:t>
            </a:r>
            <a:r>
              <a:rPr lang="de-DE" err="1"/>
              <a:t>late</a:t>
            </a:r>
            <a:r>
              <a:rPr lang="de-DE"/>
              <a:t> </a:t>
            </a:r>
            <a:r>
              <a:rPr lang="de-DE" err="1"/>
              <a:t>afternoon</a:t>
            </a: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err="1"/>
              <a:t>Continuing</a:t>
            </a:r>
            <a:r>
              <a:rPr lang="de-DE"/>
              <a:t> with </a:t>
            </a:r>
            <a:r>
              <a:rPr lang="de-DE" err="1"/>
              <a:t>departure</a:t>
            </a:r>
            <a:r>
              <a:rPr lang="de-DE"/>
              <a:t> </a:t>
            </a:r>
            <a:r>
              <a:rPr lang="de-DE" err="1"/>
              <a:t>data</a:t>
            </a:r>
            <a:endParaRPr lang="de-DE"/>
          </a:p>
          <a:p>
            <a:pPr marL="285750" indent="-285750">
              <a:buFont typeface="Arial" panose="020B0604020202020204" pitchFamily="34" charset="0"/>
              <a:buChar char="•"/>
            </a:pPr>
            <a:endParaRPr lang="de-DE"/>
          </a:p>
        </p:txBody>
      </p:sp>
    </p:spTree>
    <p:extLst>
      <p:ext uri="{BB962C8B-B14F-4D97-AF65-F5344CB8AC3E}">
        <p14:creationId xmlns:p14="http://schemas.microsoft.com/office/powerpoint/2010/main" val="299386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0DDA8BAF-E9DB-6C33-7EF7-3C81A3FA545B}"/>
              </a:ext>
            </a:extLst>
          </p:cNvPr>
          <p:cNvSpPr>
            <a:spLocks noGrp="1"/>
          </p:cNvSpPr>
          <p:nvPr>
            <p:ph type="title"/>
          </p:nvPr>
        </p:nvSpPr>
        <p:spPr/>
        <p:txBody>
          <a:bodyPr/>
          <a:lstStyle/>
          <a:p>
            <a:r>
              <a:rPr lang="de-DE" sz="2400">
                <a:latin typeface="+mn-lt"/>
              </a:rPr>
              <a:t>Average </a:t>
            </a:r>
            <a:r>
              <a:rPr lang="de-DE" sz="2400" err="1">
                <a:latin typeface="+mn-lt"/>
              </a:rPr>
              <a:t>delay</a:t>
            </a:r>
            <a:r>
              <a:rPr lang="de-DE" sz="2400">
                <a:latin typeface="+mn-lt"/>
              </a:rPr>
              <a:t> </a:t>
            </a:r>
            <a:r>
              <a:rPr lang="de-DE" sz="2400" err="1">
                <a:latin typeface="+mn-lt"/>
              </a:rPr>
              <a:t>germany</a:t>
            </a:r>
            <a:endParaRPr lang="de-DE" sz="2400"/>
          </a:p>
        </p:txBody>
      </p:sp>
      <p:pic>
        <p:nvPicPr>
          <p:cNvPr id="3" name="Grafik 2">
            <a:extLst>
              <a:ext uri="{FF2B5EF4-FFF2-40B4-BE49-F238E27FC236}">
                <a16:creationId xmlns:a16="http://schemas.microsoft.com/office/drawing/2014/main" id="{CC78A05C-A04C-48B6-9D18-CF4369F7FD3F}"/>
              </a:ext>
            </a:extLst>
          </p:cNvPr>
          <p:cNvPicPr>
            <a:picLocks noChangeAspect="1"/>
          </p:cNvPicPr>
          <p:nvPr/>
        </p:nvPicPr>
        <p:blipFill>
          <a:blip r:embed="rId3"/>
          <a:stretch>
            <a:fillRect/>
          </a:stretch>
        </p:blipFill>
        <p:spPr>
          <a:xfrm>
            <a:off x="4823460" y="1075302"/>
            <a:ext cx="7084868" cy="4707396"/>
          </a:xfrm>
          <a:prstGeom prst="rect">
            <a:avLst/>
          </a:prstGeom>
        </p:spPr>
      </p:pic>
      <p:sp>
        <p:nvSpPr>
          <p:cNvPr id="6" name="Textfeld 5">
            <a:extLst>
              <a:ext uri="{FF2B5EF4-FFF2-40B4-BE49-F238E27FC236}">
                <a16:creationId xmlns:a16="http://schemas.microsoft.com/office/drawing/2014/main" id="{5D28F43E-62A1-8523-B08B-5B3955CF962D}"/>
              </a:ext>
            </a:extLst>
          </p:cNvPr>
          <p:cNvSpPr txBox="1"/>
          <p:nvPr/>
        </p:nvSpPr>
        <p:spPr>
          <a:xfrm>
            <a:off x="845758" y="1405890"/>
            <a:ext cx="3621088" cy="1754326"/>
          </a:xfrm>
          <a:prstGeom prst="rect">
            <a:avLst/>
          </a:prstGeom>
          <a:noFill/>
        </p:spPr>
        <p:txBody>
          <a:bodyPr wrap="square" rtlCol="0">
            <a:spAutoFit/>
          </a:bodyPr>
          <a:lstStyle/>
          <a:p>
            <a:pPr marL="285750" indent="-285750">
              <a:buFont typeface="Arial" panose="020B0604020202020204" pitchFamily="34" charset="0"/>
              <a:buChar char="•"/>
            </a:pPr>
            <a:r>
              <a:rPr lang="de-DE"/>
              <a:t>Higher </a:t>
            </a:r>
            <a:r>
              <a:rPr lang="de-DE" err="1"/>
              <a:t>peaks</a:t>
            </a:r>
            <a:r>
              <a:rPr lang="de-DE"/>
              <a:t> </a:t>
            </a:r>
            <a:r>
              <a:rPr lang="de-DE" err="1"/>
              <a:t>for</a:t>
            </a:r>
            <a:r>
              <a:rPr lang="de-DE"/>
              <a:t> </a:t>
            </a:r>
            <a:r>
              <a:rPr lang="de-DE" err="1"/>
              <a:t>bigger</a:t>
            </a:r>
            <a:r>
              <a:rPr lang="de-DE"/>
              <a:t> </a:t>
            </a:r>
            <a:r>
              <a:rPr lang="de-DE" err="1"/>
              <a:t>stations</a:t>
            </a:r>
            <a:r>
              <a:rPr lang="de-DE"/>
              <a:t> (</a:t>
            </a:r>
            <a:r>
              <a:rPr lang="de-DE" err="1"/>
              <a:t>lower</a:t>
            </a:r>
            <a:r>
              <a:rPr lang="de-DE"/>
              <a:t> </a:t>
            </a:r>
            <a:r>
              <a:rPr lang="de-DE" err="1"/>
              <a:t>category</a:t>
            </a:r>
            <a:r>
              <a:rPr lang="de-DE"/>
              <a:t>)</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No </a:t>
            </a:r>
            <a:r>
              <a:rPr lang="de-DE" err="1"/>
              <a:t>significant</a:t>
            </a:r>
            <a:r>
              <a:rPr lang="de-DE"/>
              <a:t> </a:t>
            </a:r>
            <a:r>
              <a:rPr lang="de-DE" err="1"/>
              <a:t>other</a:t>
            </a:r>
            <a:r>
              <a:rPr lang="de-DE"/>
              <a:t> </a:t>
            </a:r>
            <a:r>
              <a:rPr lang="de-DE" err="1"/>
              <a:t>differences</a:t>
            </a:r>
            <a:endParaRPr lang="de-DE"/>
          </a:p>
          <a:p>
            <a:pPr marL="285750" indent="-285750">
              <a:buFont typeface="Arial" panose="020B0604020202020204" pitchFamily="34" charset="0"/>
              <a:buChar char="•"/>
            </a:pPr>
            <a:endParaRPr lang="de-DE"/>
          </a:p>
        </p:txBody>
      </p:sp>
    </p:spTree>
    <p:extLst>
      <p:ext uri="{BB962C8B-B14F-4D97-AF65-F5344CB8AC3E}">
        <p14:creationId xmlns:p14="http://schemas.microsoft.com/office/powerpoint/2010/main" val="103975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9B1A0F88-F627-E70B-E571-2A44FF90EA23}"/>
              </a:ext>
            </a:extLst>
          </p:cNvPr>
          <p:cNvPicPr>
            <a:picLocks noGrp="1" noChangeAspect="1"/>
          </p:cNvPicPr>
          <p:nvPr>
            <p:ph idx="4294967295"/>
          </p:nvPr>
        </p:nvPicPr>
        <p:blipFill>
          <a:blip r:embed="rId3"/>
          <a:stretch>
            <a:fillRect/>
          </a:stretch>
        </p:blipFill>
        <p:spPr>
          <a:xfrm>
            <a:off x="216093" y="1584325"/>
            <a:ext cx="5434013" cy="1844675"/>
          </a:xfrm>
        </p:spPr>
      </p:pic>
      <p:pic>
        <p:nvPicPr>
          <p:cNvPr id="7" name="Grafik 6">
            <a:extLst>
              <a:ext uri="{FF2B5EF4-FFF2-40B4-BE49-F238E27FC236}">
                <a16:creationId xmlns:a16="http://schemas.microsoft.com/office/drawing/2014/main" id="{0E9DC869-DA7C-F9B9-3BA9-3894E15C2363}"/>
              </a:ext>
            </a:extLst>
          </p:cNvPr>
          <p:cNvPicPr>
            <a:picLocks noChangeAspect="1"/>
          </p:cNvPicPr>
          <p:nvPr/>
        </p:nvPicPr>
        <p:blipFill>
          <a:blip r:embed="rId4"/>
          <a:stretch>
            <a:fillRect/>
          </a:stretch>
        </p:blipFill>
        <p:spPr>
          <a:xfrm>
            <a:off x="3824640" y="2598357"/>
            <a:ext cx="5434260" cy="1844327"/>
          </a:xfrm>
          <a:prstGeom prst="rect">
            <a:avLst/>
          </a:prstGeom>
        </p:spPr>
      </p:pic>
      <p:pic>
        <p:nvPicPr>
          <p:cNvPr id="11" name="Grafik 10">
            <a:extLst>
              <a:ext uri="{FF2B5EF4-FFF2-40B4-BE49-F238E27FC236}">
                <a16:creationId xmlns:a16="http://schemas.microsoft.com/office/drawing/2014/main" id="{E899F198-1041-BC27-32F5-6B77A2E4BB39}"/>
              </a:ext>
            </a:extLst>
          </p:cNvPr>
          <p:cNvPicPr>
            <a:picLocks noChangeAspect="1"/>
          </p:cNvPicPr>
          <p:nvPr/>
        </p:nvPicPr>
        <p:blipFill>
          <a:blip r:embed="rId5"/>
          <a:stretch>
            <a:fillRect/>
          </a:stretch>
        </p:blipFill>
        <p:spPr>
          <a:xfrm>
            <a:off x="6404610" y="3654250"/>
            <a:ext cx="5434260" cy="1844327"/>
          </a:xfrm>
          <a:prstGeom prst="rect">
            <a:avLst/>
          </a:prstGeom>
        </p:spPr>
      </p:pic>
    </p:spTree>
    <p:extLst>
      <p:ext uri="{BB962C8B-B14F-4D97-AF65-F5344CB8AC3E}">
        <p14:creationId xmlns:p14="http://schemas.microsoft.com/office/powerpoint/2010/main" val="206086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4620FBB0-13E5-4E49-BCED-140633FBE7F5}"/>
              </a:ext>
            </a:extLst>
          </p:cNvPr>
          <p:cNvPicPr>
            <a:picLocks noChangeAspect="1"/>
          </p:cNvPicPr>
          <p:nvPr/>
        </p:nvPicPr>
        <p:blipFill>
          <a:blip r:embed="rId3"/>
          <a:stretch>
            <a:fillRect/>
          </a:stretch>
        </p:blipFill>
        <p:spPr>
          <a:xfrm>
            <a:off x="4865592" y="182880"/>
            <a:ext cx="7187830" cy="3246120"/>
          </a:xfrm>
          <a:prstGeom prst="rect">
            <a:avLst/>
          </a:prstGeom>
        </p:spPr>
      </p:pic>
      <p:sp>
        <p:nvSpPr>
          <p:cNvPr id="10" name="Titel 9">
            <a:extLst>
              <a:ext uri="{FF2B5EF4-FFF2-40B4-BE49-F238E27FC236}">
                <a16:creationId xmlns:a16="http://schemas.microsoft.com/office/drawing/2014/main" id="{74099754-6236-E7D4-31FC-7430D2E1A3F8}"/>
              </a:ext>
            </a:extLst>
          </p:cNvPr>
          <p:cNvSpPr>
            <a:spLocks noGrp="1"/>
          </p:cNvSpPr>
          <p:nvPr>
            <p:ph type="title"/>
          </p:nvPr>
        </p:nvSpPr>
        <p:spPr/>
        <p:txBody>
          <a:bodyPr anchor="b"/>
          <a:lstStyle/>
          <a:p>
            <a:r>
              <a:rPr lang="de-DE"/>
              <a:t>Time Series Analysis</a:t>
            </a:r>
          </a:p>
        </p:txBody>
      </p:sp>
      <p:pic>
        <p:nvPicPr>
          <p:cNvPr id="3" name="Grafik 2">
            <a:extLst>
              <a:ext uri="{FF2B5EF4-FFF2-40B4-BE49-F238E27FC236}">
                <a16:creationId xmlns:a16="http://schemas.microsoft.com/office/drawing/2014/main" id="{166DDC89-AFC5-B369-AF3C-4495F7DF3B23}"/>
              </a:ext>
            </a:extLst>
          </p:cNvPr>
          <p:cNvPicPr>
            <a:picLocks noChangeAspect="1"/>
          </p:cNvPicPr>
          <p:nvPr/>
        </p:nvPicPr>
        <p:blipFill>
          <a:blip r:embed="rId4"/>
          <a:stretch>
            <a:fillRect/>
          </a:stretch>
        </p:blipFill>
        <p:spPr>
          <a:xfrm>
            <a:off x="4865593" y="2809099"/>
            <a:ext cx="7187830" cy="3866021"/>
          </a:xfrm>
          <a:prstGeom prst="rect">
            <a:avLst/>
          </a:prstGeom>
        </p:spPr>
      </p:pic>
      <p:sp>
        <p:nvSpPr>
          <p:cNvPr id="7" name="Textfeld 6">
            <a:extLst>
              <a:ext uri="{FF2B5EF4-FFF2-40B4-BE49-F238E27FC236}">
                <a16:creationId xmlns:a16="http://schemas.microsoft.com/office/drawing/2014/main" id="{0E85B7A3-00AD-FCE2-1406-197FF8C9F67E}"/>
              </a:ext>
            </a:extLst>
          </p:cNvPr>
          <p:cNvSpPr txBox="1"/>
          <p:nvPr/>
        </p:nvSpPr>
        <p:spPr>
          <a:xfrm>
            <a:off x="777240" y="1348740"/>
            <a:ext cx="4423410" cy="3970318"/>
          </a:xfrm>
          <a:prstGeom prst="rect">
            <a:avLst/>
          </a:prstGeom>
          <a:noFill/>
        </p:spPr>
        <p:txBody>
          <a:bodyPr wrap="square" rtlCol="0">
            <a:spAutoFit/>
          </a:bodyPr>
          <a:lstStyle/>
          <a:p>
            <a:pPr marL="285750" indent="-285750">
              <a:buFont typeface="Arial" panose="020B0604020202020204" pitchFamily="34" charset="0"/>
              <a:buChar char="•"/>
            </a:pPr>
            <a:r>
              <a:rPr lang="de-DE" err="1"/>
              <a:t>Augmented</a:t>
            </a:r>
            <a:r>
              <a:rPr lang="de-DE"/>
              <a:t> Dickey-Fuller-Test</a:t>
            </a:r>
          </a:p>
          <a:p>
            <a:pPr marL="742950" lvl="1" indent="-285750">
              <a:buFont typeface="Arial" panose="020B0604020202020204" pitchFamily="34" charset="0"/>
              <a:buChar char="•"/>
            </a:pPr>
            <a:r>
              <a:rPr lang="de-DE"/>
              <a:t>p: 8.11e-07</a:t>
            </a:r>
          </a:p>
          <a:p>
            <a:pPr marL="742950" lvl="1" indent="-285750">
              <a:buFont typeface="Arial" panose="020B0604020202020204" pitchFamily="34" charset="0"/>
              <a:buChar char="•"/>
            </a:pPr>
            <a:r>
              <a:rPr lang="de-DE"/>
              <a:t>Series </a:t>
            </a:r>
            <a:r>
              <a:rPr lang="de-DE" err="1"/>
              <a:t>is</a:t>
            </a:r>
            <a:r>
              <a:rPr lang="de-DE"/>
              <a:t> </a:t>
            </a:r>
            <a:r>
              <a:rPr lang="de-DE" err="1"/>
              <a:t>stationary</a:t>
            </a:r>
            <a:endParaRPr lang="de-DE"/>
          </a:p>
          <a:p>
            <a:pPr marL="742950" lvl="1" indent="-285750">
              <a:buFont typeface="Arial" panose="020B0604020202020204" pitchFamily="34" charset="0"/>
              <a:buChar char="•"/>
            </a:pPr>
            <a:endParaRPr lang="de-DE"/>
          </a:p>
          <a:p>
            <a:pPr marL="285750" indent="-285750">
              <a:buFont typeface="Arial" panose="020B0604020202020204" pitchFamily="34" charset="0"/>
              <a:buChar char="•"/>
            </a:pPr>
            <a:r>
              <a:rPr lang="de-DE"/>
              <a:t>(Partial) </a:t>
            </a:r>
            <a:r>
              <a:rPr lang="de-DE" err="1"/>
              <a:t>Autocorrelaction</a:t>
            </a:r>
            <a:endParaRPr lang="de-DE"/>
          </a:p>
          <a:p>
            <a:pPr marL="742950" lvl="1" indent="-285750">
              <a:buFont typeface="Arial" panose="020B0604020202020204" pitchFamily="34" charset="0"/>
              <a:buChar char="•"/>
            </a:pPr>
            <a:r>
              <a:rPr lang="de-DE"/>
              <a:t>1-3 lags</a:t>
            </a:r>
          </a:p>
          <a:p>
            <a:pPr marL="742950" lvl="1" indent="-285750">
              <a:buFont typeface="Arial" panose="020B0604020202020204" pitchFamily="34" charset="0"/>
              <a:buChar char="•"/>
            </a:pPr>
            <a:endParaRPr lang="de-DE"/>
          </a:p>
          <a:p>
            <a:pPr marL="285750" indent="-285750">
              <a:buFont typeface="Arial" panose="020B0604020202020204" pitchFamily="34" charset="0"/>
              <a:buChar char="•"/>
            </a:pPr>
            <a:r>
              <a:rPr lang="de-DE"/>
              <a:t>Best Model:</a:t>
            </a:r>
          </a:p>
          <a:p>
            <a:pPr marL="742950" lvl="1" indent="-285750">
              <a:buFont typeface="Arial" panose="020B0604020202020204" pitchFamily="34" charset="0"/>
              <a:buChar char="•"/>
            </a:pPr>
            <a:r>
              <a:rPr lang="en-US"/>
              <a:t>SARIMA                </a:t>
            </a:r>
          </a:p>
          <a:p>
            <a:pPr marL="1200150" lvl="2" indent="-285750">
              <a:buFont typeface="Arial" panose="020B0604020202020204" pitchFamily="34" charset="0"/>
              <a:buChar char="•"/>
            </a:pPr>
            <a:r>
              <a:rPr lang="en-US"/>
              <a:t>order=(1, 0, 2)</a:t>
            </a:r>
          </a:p>
          <a:p>
            <a:pPr marL="1200150" lvl="2" indent="-285750">
              <a:buFont typeface="Arial" panose="020B0604020202020204" pitchFamily="34" charset="0"/>
              <a:buChar char="•"/>
            </a:pPr>
            <a:r>
              <a:rPr lang="en-US" err="1"/>
              <a:t>seasonal_order</a:t>
            </a:r>
            <a:r>
              <a:rPr lang="en-US"/>
              <a:t>=(3, 0, 1, 24)</a:t>
            </a:r>
          </a:p>
          <a:p>
            <a:pPr marL="1200150" lvl="2" indent="-285750">
              <a:buFont typeface="Arial" panose="020B0604020202020204" pitchFamily="34" charset="0"/>
              <a:buChar char="•"/>
            </a:pPr>
            <a:endParaRPr lang="en-US"/>
          </a:p>
          <a:p>
            <a:pPr marL="285750" indent="-285750">
              <a:buFont typeface="Arial" panose="020B0604020202020204" pitchFamily="34" charset="0"/>
              <a:buChar char="•"/>
            </a:pPr>
            <a:r>
              <a:rPr lang="en-US"/>
              <a:t>RMSE: 0.10</a:t>
            </a:r>
          </a:p>
          <a:p>
            <a:pPr marL="285750" indent="-285750">
              <a:buFont typeface="Arial" panose="020B0604020202020204" pitchFamily="34" charset="0"/>
              <a:buChar char="•"/>
            </a:pPr>
            <a:r>
              <a:rPr lang="en-US"/>
              <a:t>Predictability: Std/RMSE = 2.0</a:t>
            </a:r>
          </a:p>
        </p:txBody>
      </p:sp>
    </p:spTree>
    <p:extLst>
      <p:ext uri="{BB962C8B-B14F-4D97-AF65-F5344CB8AC3E}">
        <p14:creationId xmlns:p14="http://schemas.microsoft.com/office/powerpoint/2010/main" val="4219160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32" name="Group 31">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4" name="Isosceles Triangle 3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5" name="Rectangle 3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37" name="Rectangle 36">
            <a:extLst>
              <a:ext uri="{FF2B5EF4-FFF2-40B4-BE49-F238E27FC236}">
                <a16:creationId xmlns:a16="http://schemas.microsoft.com/office/drawing/2014/main" id="{8334A2EF-69D9-41C1-9876-91D7FCF7C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74C0C03-1202-4DC9-BA33-998DDFB3F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60BF984B-F4C1-4BF0-B296-72CAD8814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2E887C16-A8CC-48BD-A34B-69B5D14BE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1194B805-0CE2-4FD6-804E-2771E18BB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96000EBD-113B-4BB5-94F2-B2C961094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C2C37892-BF6A-4DDB-BAA9-48B6A051E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B3A53A2B-EB9B-4318-A7F9-E371D211E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59001F5F-9338-43E1-BB4B-21C681CA2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24781ABE-347F-40E9-9BB2-3E35C8F15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6D8A7767-4D16-4AB7-8277-D66FEC7F7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1B7D649D-9559-4E1D-937A-351948350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45AA5D21-8C7B-4C77-815C-C3A8EA0A5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D7A46675-AA96-41DB-B9DB-CAA471A2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82090F8A-ECF2-423C-98D0-8EF226220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EA5DE46B-A4BE-407F-835A-693D3E979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429E4297-5489-465D-A6D7-03BD468E0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69A4CFA1-B603-453B-AC53-49E8A8DF7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7A997EDF-8927-490B-AD5F-046317B8B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3C91BE84-B1A4-4592-A942-2C72C86DD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A0AAA5CD-6E44-429A-91FA-D650BAF9E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itel 3">
            <a:extLst>
              <a:ext uri="{FF2B5EF4-FFF2-40B4-BE49-F238E27FC236}">
                <a16:creationId xmlns:a16="http://schemas.microsoft.com/office/drawing/2014/main" id="{C4152061-8413-C216-6550-D56A9639DA9E}"/>
              </a:ext>
            </a:extLst>
          </p:cNvPr>
          <p:cNvSpPr>
            <a:spLocks noGrp="1"/>
          </p:cNvSpPr>
          <p:nvPr>
            <p:ph type="title"/>
          </p:nvPr>
        </p:nvSpPr>
        <p:spPr>
          <a:xfrm>
            <a:off x="7550663" y="1455611"/>
            <a:ext cx="3849624" cy="2312521"/>
          </a:xfrm>
        </p:spPr>
        <p:txBody>
          <a:bodyPr vert="horz" lIns="228600" tIns="228600" rIns="228600" bIns="0" rtlCol="0" anchor="b">
            <a:normAutofit/>
          </a:bodyPr>
          <a:lstStyle/>
          <a:p>
            <a:pPr algn="l">
              <a:lnSpc>
                <a:spcPct val="80000"/>
              </a:lnSpc>
            </a:pPr>
            <a:r>
              <a:rPr lang="en-US" sz="4000">
                <a:solidFill>
                  <a:schemeClr val="tx2"/>
                </a:solidFill>
                <a:latin typeface="+mn-lt"/>
              </a:rPr>
              <a:t>Fit comparison</a:t>
            </a:r>
          </a:p>
        </p:txBody>
      </p:sp>
      <p:sp>
        <p:nvSpPr>
          <p:cNvPr id="5" name="Textplatzhalter 4">
            <a:extLst>
              <a:ext uri="{FF2B5EF4-FFF2-40B4-BE49-F238E27FC236}">
                <a16:creationId xmlns:a16="http://schemas.microsoft.com/office/drawing/2014/main" id="{1F5FDB12-9FC7-9472-9622-4BB12006166D}"/>
              </a:ext>
            </a:extLst>
          </p:cNvPr>
          <p:cNvSpPr>
            <a:spLocks noGrp="1"/>
          </p:cNvSpPr>
          <p:nvPr>
            <p:ph type="body" idx="1"/>
          </p:nvPr>
        </p:nvSpPr>
        <p:spPr>
          <a:xfrm>
            <a:off x="7550662" y="3815281"/>
            <a:ext cx="3849625" cy="2698408"/>
          </a:xfrm>
        </p:spPr>
        <p:txBody>
          <a:bodyPr vert="horz" lIns="91440" tIns="0" rIns="91440" bIns="45720" rtlCol="0">
            <a:normAutofit/>
          </a:bodyPr>
          <a:lstStyle/>
          <a:p>
            <a:pPr marL="285750" indent="-285750" algn="l">
              <a:lnSpc>
                <a:spcPct val="100000"/>
              </a:lnSpc>
              <a:buFont typeface="Arial" panose="020B0604020202020204" pitchFamily="34" charset="0"/>
              <a:buChar char="•"/>
            </a:pPr>
            <a:r>
              <a:rPr lang="en-US" sz="1600">
                <a:solidFill>
                  <a:schemeClr val="tx2"/>
                </a:solidFill>
              </a:rPr>
              <a:t>Same model fitted to 72 h of the data filtered by state</a:t>
            </a:r>
          </a:p>
          <a:p>
            <a:pPr marL="285750" indent="-285750" algn="l">
              <a:lnSpc>
                <a:spcPct val="100000"/>
              </a:lnSpc>
              <a:buFont typeface="Arial" panose="020B0604020202020204" pitchFamily="34" charset="0"/>
              <a:buChar char="•"/>
            </a:pPr>
            <a:r>
              <a:rPr lang="en-US" sz="1600">
                <a:solidFill>
                  <a:schemeClr val="tx2"/>
                </a:solidFill>
              </a:rPr>
              <a:t>48h forecast</a:t>
            </a:r>
          </a:p>
          <a:p>
            <a:pPr marL="285750" indent="-285750" algn="l">
              <a:lnSpc>
                <a:spcPct val="100000"/>
              </a:lnSpc>
              <a:buFont typeface="Arial" panose="020B0604020202020204" pitchFamily="34" charset="0"/>
              <a:buChar char="•"/>
            </a:pPr>
            <a:r>
              <a:rPr lang="en-US" sz="1600">
                <a:solidFill>
                  <a:schemeClr val="tx2"/>
                </a:solidFill>
              </a:rPr>
              <a:t>Calculated RMSE and predictability </a:t>
            </a:r>
          </a:p>
          <a:p>
            <a:pPr marL="285750" indent="-285750" algn="l">
              <a:lnSpc>
                <a:spcPct val="100000"/>
              </a:lnSpc>
              <a:buFont typeface="Arial" panose="020B0604020202020204" pitchFamily="34" charset="0"/>
              <a:buChar char="•"/>
            </a:pPr>
            <a:r>
              <a:rPr lang="en-US" sz="1600">
                <a:solidFill>
                  <a:schemeClr val="tx2"/>
                </a:solidFill>
              </a:rPr>
              <a:t>Higher predictability suggests evidence for systemic issues</a:t>
            </a:r>
          </a:p>
          <a:p>
            <a:pPr marL="285750" indent="-285750" algn="l">
              <a:lnSpc>
                <a:spcPct val="100000"/>
              </a:lnSpc>
              <a:buFont typeface="Arial" panose="020B0604020202020204" pitchFamily="34" charset="0"/>
              <a:buChar char="•"/>
            </a:pPr>
            <a:r>
              <a:rPr lang="en-US" sz="1600">
                <a:solidFill>
                  <a:schemeClr val="tx2"/>
                </a:solidFill>
              </a:rPr>
              <a:t>Note: all data has been normalized prior</a:t>
            </a:r>
          </a:p>
        </p:txBody>
      </p:sp>
      <p:sp>
        <p:nvSpPr>
          <p:cNvPr id="60" name="Rectangle 59">
            <a:extLst>
              <a:ext uri="{FF2B5EF4-FFF2-40B4-BE49-F238E27FC236}">
                <a16:creationId xmlns:a16="http://schemas.microsoft.com/office/drawing/2014/main" id="{C8CA0C52-5ACA-4F17-AA4A-312E0E110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50273" y="3291386"/>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elle 5">
            <a:extLst>
              <a:ext uri="{FF2B5EF4-FFF2-40B4-BE49-F238E27FC236}">
                <a16:creationId xmlns:a16="http://schemas.microsoft.com/office/drawing/2014/main" id="{33072CDD-46DD-2039-6441-1E867D329FD1}"/>
              </a:ext>
            </a:extLst>
          </p:cNvPr>
          <p:cNvGraphicFramePr>
            <a:graphicFrameLocks noGrp="1"/>
          </p:cNvGraphicFramePr>
          <p:nvPr>
            <p:extLst>
              <p:ext uri="{D42A27DB-BD31-4B8C-83A1-F6EECF244321}">
                <p14:modId xmlns:p14="http://schemas.microsoft.com/office/powerpoint/2010/main" val="3872815653"/>
              </p:ext>
            </p:extLst>
          </p:nvPr>
        </p:nvGraphicFramePr>
        <p:xfrm>
          <a:off x="883481" y="937870"/>
          <a:ext cx="5770257" cy="4990588"/>
        </p:xfrm>
        <a:graphic>
          <a:graphicData uri="http://schemas.openxmlformats.org/drawingml/2006/table">
            <a:tbl>
              <a:tblPr firstRow="1" bandRow="1">
                <a:solidFill>
                  <a:schemeClr val="bg1"/>
                </a:solidFill>
              </a:tblPr>
              <a:tblGrid>
                <a:gridCol w="1449219">
                  <a:extLst>
                    <a:ext uri="{9D8B030D-6E8A-4147-A177-3AD203B41FA5}">
                      <a16:colId xmlns:a16="http://schemas.microsoft.com/office/drawing/2014/main" val="3057567724"/>
                    </a:ext>
                  </a:extLst>
                </a:gridCol>
                <a:gridCol w="1302936">
                  <a:extLst>
                    <a:ext uri="{9D8B030D-6E8A-4147-A177-3AD203B41FA5}">
                      <a16:colId xmlns:a16="http://schemas.microsoft.com/office/drawing/2014/main" val="2761074736"/>
                    </a:ext>
                  </a:extLst>
                </a:gridCol>
                <a:gridCol w="1509051">
                  <a:extLst>
                    <a:ext uri="{9D8B030D-6E8A-4147-A177-3AD203B41FA5}">
                      <a16:colId xmlns:a16="http://schemas.microsoft.com/office/drawing/2014/main" val="3836502693"/>
                    </a:ext>
                  </a:extLst>
                </a:gridCol>
                <a:gridCol w="1509051">
                  <a:extLst>
                    <a:ext uri="{9D8B030D-6E8A-4147-A177-3AD203B41FA5}">
                      <a16:colId xmlns:a16="http://schemas.microsoft.com/office/drawing/2014/main" val="4178008024"/>
                    </a:ext>
                  </a:extLst>
                </a:gridCol>
              </a:tblGrid>
              <a:tr h="403930">
                <a:tc>
                  <a:txBody>
                    <a:bodyPr/>
                    <a:lstStyle/>
                    <a:p>
                      <a:pPr algn="r" fontAlgn="b"/>
                      <a:endParaRPr lang="de-DE" sz="2000" b="0" i="0" u="none" strike="noStrike">
                        <a:solidFill>
                          <a:schemeClr val="bg1"/>
                        </a:solidFill>
                        <a:effectLst/>
                        <a:latin typeface="+mn-lt"/>
                      </a:endParaRPr>
                    </a:p>
                  </a:txBody>
                  <a:tcPr marL="9525" marR="9525" marT="9525" marB="0" anchor="b">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fontAlgn="b"/>
                      <a:r>
                        <a:rPr lang="de-DE" sz="2000" b="0" i="0" u="none" strike="noStrike">
                          <a:solidFill>
                            <a:schemeClr val="bg1"/>
                          </a:solidFill>
                          <a:effectLst/>
                          <a:latin typeface="+mn-lt"/>
                        </a:rPr>
                        <a:t>RMSE</a:t>
                      </a:r>
                    </a:p>
                  </a:txBody>
                  <a:tcPr marL="9525" marR="9525" marT="9525" marB="0" anchor="b">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r>
                        <a:rPr lang="de-DE" sz="2000" b="0" i="0" u="none" strike="noStrike">
                          <a:solidFill>
                            <a:schemeClr val="bg1"/>
                          </a:solidFill>
                          <a:effectLst/>
                          <a:latin typeface="+mn-lt"/>
                        </a:rPr>
                        <a:t>STD</a:t>
                      </a:r>
                    </a:p>
                  </a:txBody>
                  <a:tcPr marL="9525" marR="9525" marT="9525" marB="0" anchor="b">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r>
                        <a:rPr lang="de-DE" sz="2000" b="0" i="0" u="none" strike="noStrike">
                          <a:solidFill>
                            <a:schemeClr val="bg1"/>
                          </a:solidFill>
                          <a:effectLst/>
                          <a:latin typeface="+mn-lt"/>
                        </a:rPr>
                        <a:t>pred.</a:t>
                      </a:r>
                    </a:p>
                  </a:txBody>
                  <a:tcPr marL="9525" marR="9525" marT="9525" marB="0" anchor="b">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994280891"/>
                  </a:ext>
                </a:extLst>
              </a:tr>
              <a:tr h="270557">
                <a:tc>
                  <a:txBody>
                    <a:bodyPr/>
                    <a:lstStyle/>
                    <a:p>
                      <a:pPr algn="r" fontAlgn="b"/>
                      <a:r>
                        <a:rPr lang="de-DE" sz="1100" b="0" i="0" u="none" strike="noStrike">
                          <a:solidFill>
                            <a:srgbClr val="000000"/>
                          </a:solidFill>
                          <a:effectLst/>
                          <a:latin typeface="+mn-lt"/>
                        </a:rPr>
                        <a:t>Sachsen-Anhalt</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38100" cmpd="sng">
                      <a:noFill/>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0,13</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0,18</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38100" cmpd="sng">
                      <a:noFill/>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1,36</a:t>
                      </a:r>
                    </a:p>
                  </a:txBody>
                  <a:tcPr marL="9525" marR="9525" marT="38100" marB="38100" anchor="b">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12598319"/>
                  </a:ext>
                </a:extLst>
              </a:tr>
              <a:tr h="270557">
                <a:tc>
                  <a:txBody>
                    <a:bodyPr/>
                    <a:lstStyle/>
                    <a:p>
                      <a:pPr algn="r" fontAlgn="b"/>
                      <a:r>
                        <a:rPr lang="de-DE" sz="1100" b="0" i="0" u="none" strike="noStrike">
                          <a:solidFill>
                            <a:srgbClr val="000000"/>
                          </a:solidFill>
                          <a:effectLst/>
                          <a:latin typeface="+mn-lt"/>
                        </a:rPr>
                        <a:t>Rheinland-Pfalz</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0,15</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0,20</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1,33</a:t>
                      </a:r>
                    </a:p>
                  </a:txBody>
                  <a:tcPr marL="9525" marR="9525" marT="38100" marB="38100"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4108066039"/>
                  </a:ext>
                </a:extLst>
              </a:tr>
              <a:tr h="270557">
                <a:tc>
                  <a:txBody>
                    <a:bodyPr/>
                    <a:lstStyle/>
                    <a:p>
                      <a:pPr algn="r" fontAlgn="b"/>
                      <a:r>
                        <a:rPr lang="de-DE" sz="1100" b="0" i="0" u="none" strike="noStrike">
                          <a:solidFill>
                            <a:srgbClr val="000000"/>
                          </a:solidFill>
                          <a:effectLst/>
                          <a:latin typeface="+mn-lt"/>
                        </a:rPr>
                        <a:t>Hessen</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0,11</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0,14</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1,28</a:t>
                      </a:r>
                    </a:p>
                  </a:txBody>
                  <a:tcPr marL="9525" marR="9525" marT="38100" marB="38100"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761470708"/>
                  </a:ext>
                </a:extLst>
              </a:tr>
              <a:tr h="331723">
                <a:tc>
                  <a:txBody>
                    <a:bodyPr/>
                    <a:lstStyle/>
                    <a:p>
                      <a:pPr algn="r" fontAlgn="b"/>
                      <a:r>
                        <a:rPr lang="de-DE" sz="1100" b="0" i="0" u="none" strike="noStrike">
                          <a:solidFill>
                            <a:srgbClr val="000000"/>
                          </a:solidFill>
                          <a:effectLst/>
                          <a:latin typeface="+mn-lt"/>
                        </a:rPr>
                        <a:t>Nordrhein-Westfalen</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0,19</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0,23</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1,23</a:t>
                      </a:r>
                    </a:p>
                  </a:txBody>
                  <a:tcPr marL="9525" marR="9525" marT="38100" marB="38100"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4150731383"/>
                  </a:ext>
                </a:extLst>
              </a:tr>
              <a:tr h="331723">
                <a:tc>
                  <a:txBody>
                    <a:bodyPr/>
                    <a:lstStyle/>
                    <a:p>
                      <a:pPr algn="r" fontAlgn="b"/>
                      <a:r>
                        <a:rPr lang="de-DE" sz="1100" b="0" i="0" u="none" strike="noStrike">
                          <a:solidFill>
                            <a:srgbClr val="000000"/>
                          </a:solidFill>
                          <a:effectLst/>
                          <a:latin typeface="+mn-lt"/>
                        </a:rPr>
                        <a:t>Baden-Württemberg</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0,21</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0,24</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1,15</a:t>
                      </a:r>
                    </a:p>
                  </a:txBody>
                  <a:tcPr marL="9525" marR="9525" marT="38100" marB="38100"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05701837"/>
                  </a:ext>
                </a:extLst>
              </a:tr>
              <a:tr h="270557">
                <a:tc>
                  <a:txBody>
                    <a:bodyPr/>
                    <a:lstStyle/>
                    <a:p>
                      <a:pPr algn="r" fontAlgn="b"/>
                      <a:r>
                        <a:rPr lang="de-DE" sz="1100" b="0" i="0" u="none" strike="noStrike">
                          <a:solidFill>
                            <a:srgbClr val="000000"/>
                          </a:solidFill>
                          <a:effectLst/>
                          <a:latin typeface="+mn-lt"/>
                        </a:rPr>
                        <a:t>Bayern</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0,23</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0,23</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1,01</a:t>
                      </a:r>
                    </a:p>
                  </a:txBody>
                  <a:tcPr marL="9525" marR="9525" marT="38100" marB="38100"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1814912391"/>
                  </a:ext>
                </a:extLst>
              </a:tr>
              <a:tr h="270557">
                <a:tc>
                  <a:txBody>
                    <a:bodyPr/>
                    <a:lstStyle/>
                    <a:p>
                      <a:pPr algn="r" fontAlgn="b"/>
                      <a:r>
                        <a:rPr lang="de-DE" sz="1100" b="0" i="0" u="none" strike="noStrike">
                          <a:solidFill>
                            <a:srgbClr val="000000"/>
                          </a:solidFill>
                          <a:effectLst/>
                          <a:latin typeface="+mn-lt"/>
                        </a:rPr>
                        <a:t>Sachsen</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0,18</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0,17</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0,99</a:t>
                      </a:r>
                    </a:p>
                  </a:txBody>
                  <a:tcPr marL="9525" marR="9525" marT="38100" marB="38100"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1395751"/>
                  </a:ext>
                </a:extLst>
              </a:tr>
              <a:tr h="331723">
                <a:tc>
                  <a:txBody>
                    <a:bodyPr/>
                    <a:lstStyle/>
                    <a:p>
                      <a:pPr algn="r" fontAlgn="b"/>
                      <a:r>
                        <a:rPr lang="de-DE" sz="1100" b="0" i="0" u="none" strike="noStrike">
                          <a:solidFill>
                            <a:srgbClr val="000000"/>
                          </a:solidFill>
                          <a:effectLst/>
                          <a:latin typeface="+mn-lt"/>
                        </a:rPr>
                        <a:t>Mecklenburg-Vorpommern</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0,18</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0,16</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0,88</a:t>
                      </a:r>
                    </a:p>
                  </a:txBody>
                  <a:tcPr marL="9525" marR="9525" marT="38100" marB="38100"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2171158343"/>
                  </a:ext>
                </a:extLst>
              </a:tr>
              <a:tr h="331723">
                <a:tc>
                  <a:txBody>
                    <a:bodyPr/>
                    <a:lstStyle/>
                    <a:p>
                      <a:pPr algn="r" fontAlgn="b"/>
                      <a:r>
                        <a:rPr lang="de-DE" sz="1100" b="0" i="0" u="none" strike="noStrike">
                          <a:solidFill>
                            <a:srgbClr val="000000"/>
                          </a:solidFill>
                          <a:effectLst/>
                          <a:latin typeface="+mn-lt"/>
                        </a:rPr>
                        <a:t>Schleswig-Holstein</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0,27</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0,22</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0,83</a:t>
                      </a:r>
                    </a:p>
                  </a:txBody>
                  <a:tcPr marL="9525" marR="9525" marT="38100" marB="38100"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03706472"/>
                  </a:ext>
                </a:extLst>
              </a:tr>
              <a:tr h="270557">
                <a:tc>
                  <a:txBody>
                    <a:bodyPr/>
                    <a:lstStyle/>
                    <a:p>
                      <a:pPr algn="r" fontAlgn="b"/>
                      <a:r>
                        <a:rPr lang="de-DE" sz="1100" b="0" i="0" u="none" strike="noStrike">
                          <a:solidFill>
                            <a:srgbClr val="000000"/>
                          </a:solidFill>
                          <a:effectLst/>
                          <a:latin typeface="+mn-lt"/>
                        </a:rPr>
                        <a:t>Thüringen</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0,31</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0,25</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0,80</a:t>
                      </a:r>
                    </a:p>
                  </a:txBody>
                  <a:tcPr marL="9525" marR="9525" marT="38100" marB="38100"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2230686413"/>
                  </a:ext>
                </a:extLst>
              </a:tr>
              <a:tr h="270557">
                <a:tc>
                  <a:txBody>
                    <a:bodyPr/>
                    <a:lstStyle/>
                    <a:p>
                      <a:pPr algn="r" fontAlgn="b"/>
                      <a:r>
                        <a:rPr lang="de-DE" sz="1100" b="0" i="0" u="none" strike="noStrike">
                          <a:solidFill>
                            <a:srgbClr val="000000"/>
                          </a:solidFill>
                          <a:effectLst/>
                          <a:latin typeface="+mn-lt"/>
                        </a:rPr>
                        <a:t>Saarland</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0,21</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0,17</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0,78</a:t>
                      </a:r>
                    </a:p>
                  </a:txBody>
                  <a:tcPr marL="9525" marR="9525" marT="38100" marB="38100"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242952608"/>
                  </a:ext>
                </a:extLst>
              </a:tr>
              <a:tr h="270557">
                <a:tc>
                  <a:txBody>
                    <a:bodyPr/>
                    <a:lstStyle/>
                    <a:p>
                      <a:pPr algn="r" fontAlgn="b"/>
                      <a:r>
                        <a:rPr lang="de-DE" sz="1100" b="0" i="0" u="none" strike="noStrike">
                          <a:solidFill>
                            <a:srgbClr val="000000"/>
                          </a:solidFill>
                          <a:effectLst/>
                          <a:latin typeface="+mn-lt"/>
                        </a:rPr>
                        <a:t>Bremen</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0,24</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0,18</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0,73</a:t>
                      </a:r>
                    </a:p>
                  </a:txBody>
                  <a:tcPr marL="9525" marR="9525" marT="38100" marB="38100"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1893948197"/>
                  </a:ext>
                </a:extLst>
              </a:tr>
              <a:tr h="270557">
                <a:tc>
                  <a:txBody>
                    <a:bodyPr/>
                    <a:lstStyle/>
                    <a:p>
                      <a:pPr algn="r" fontAlgn="b"/>
                      <a:r>
                        <a:rPr lang="de-DE" sz="1100" b="0" i="0" u="none" strike="noStrike">
                          <a:solidFill>
                            <a:srgbClr val="000000"/>
                          </a:solidFill>
                          <a:effectLst/>
                          <a:latin typeface="+mn-lt"/>
                        </a:rPr>
                        <a:t>Brandenburg</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0,26</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0,18</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0,69</a:t>
                      </a:r>
                    </a:p>
                  </a:txBody>
                  <a:tcPr marL="9525" marR="9525" marT="38100" marB="38100"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98365020"/>
                  </a:ext>
                </a:extLst>
              </a:tr>
              <a:tr h="270557">
                <a:tc>
                  <a:txBody>
                    <a:bodyPr/>
                    <a:lstStyle/>
                    <a:p>
                      <a:pPr algn="r" fontAlgn="b"/>
                      <a:r>
                        <a:rPr lang="de-DE" sz="1100" b="0" i="0" u="none" strike="noStrike">
                          <a:solidFill>
                            <a:srgbClr val="000000"/>
                          </a:solidFill>
                          <a:effectLst/>
                          <a:latin typeface="+mn-lt"/>
                        </a:rPr>
                        <a:t>Berlin</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0,30</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0,20</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0,67</a:t>
                      </a:r>
                    </a:p>
                  </a:txBody>
                  <a:tcPr marL="9525" marR="9525" marT="38100" marB="38100"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3754571438"/>
                  </a:ext>
                </a:extLst>
              </a:tr>
              <a:tr h="270557">
                <a:tc>
                  <a:txBody>
                    <a:bodyPr/>
                    <a:lstStyle/>
                    <a:p>
                      <a:pPr algn="r" fontAlgn="b"/>
                      <a:r>
                        <a:rPr lang="de-DE" sz="1100" b="0" i="0" u="none" strike="noStrike">
                          <a:solidFill>
                            <a:srgbClr val="000000"/>
                          </a:solidFill>
                          <a:effectLst/>
                          <a:latin typeface="+mn-lt"/>
                        </a:rPr>
                        <a:t>Niedersachsen</a:t>
                      </a:r>
                    </a:p>
                  </a:txBody>
                  <a:tcPr marL="9525" marR="9525" marT="9525" marB="0" anchor="b">
                    <a:lnL w="19050" cap="flat" cmpd="sng" algn="ctr">
                      <a:solidFill>
                        <a:schemeClr val="tx1"/>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0,35</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0,22</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de-DE" sz="1100" b="0" i="0" u="none" strike="noStrike">
                          <a:solidFill>
                            <a:srgbClr val="000000"/>
                          </a:solidFill>
                          <a:effectLst/>
                          <a:latin typeface="Aptos Narrow" panose="020B0004020202020204" pitchFamily="34" charset="0"/>
                        </a:rPr>
                        <a:t>0,62</a:t>
                      </a:r>
                    </a:p>
                  </a:txBody>
                  <a:tcPr marL="9525" marR="9525" marT="38100" marB="38100"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40393097"/>
                  </a:ext>
                </a:extLst>
              </a:tr>
              <a:tr h="270557">
                <a:tc>
                  <a:txBody>
                    <a:bodyPr/>
                    <a:lstStyle/>
                    <a:p>
                      <a:pPr algn="r" fontAlgn="b"/>
                      <a:r>
                        <a:rPr lang="de-DE" sz="1100" b="0" i="0" u="none" strike="noStrike">
                          <a:solidFill>
                            <a:srgbClr val="000000"/>
                          </a:solidFill>
                          <a:effectLst/>
                          <a:latin typeface="+mn-lt"/>
                        </a:rPr>
                        <a:t>Hamburg</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0,24</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0,15</a:t>
                      </a:r>
                    </a:p>
                  </a:txBody>
                  <a:tcPr marL="9525" marR="9525" marT="38100" marB="3810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0,60</a:t>
                      </a:r>
                    </a:p>
                  </a:txBody>
                  <a:tcPr marL="9525" marR="9525" marT="38100" marB="38100"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1625661963"/>
                  </a:ext>
                </a:extLst>
              </a:tr>
            </a:tbl>
          </a:graphicData>
        </a:graphic>
      </p:graphicFrame>
      <p:pic>
        <p:nvPicPr>
          <p:cNvPr id="9" name="Grafik 8">
            <a:extLst>
              <a:ext uri="{FF2B5EF4-FFF2-40B4-BE49-F238E27FC236}">
                <a16:creationId xmlns:a16="http://schemas.microsoft.com/office/drawing/2014/main" id="{3BAEB9BF-1E2F-B2B3-8689-9685DF4EE870}"/>
              </a:ext>
            </a:extLst>
          </p:cNvPr>
          <p:cNvPicPr>
            <a:picLocks noChangeAspect="1"/>
          </p:cNvPicPr>
          <p:nvPr/>
        </p:nvPicPr>
        <p:blipFill>
          <a:blip r:embed="rId3"/>
          <a:stretch>
            <a:fillRect/>
          </a:stretch>
        </p:blipFill>
        <p:spPr>
          <a:xfrm>
            <a:off x="8488419" y="1227133"/>
            <a:ext cx="3675266" cy="1998380"/>
          </a:xfrm>
          <a:prstGeom prst="rect">
            <a:avLst/>
          </a:prstGeom>
        </p:spPr>
      </p:pic>
      <p:pic>
        <p:nvPicPr>
          <p:cNvPr id="7" name="Grafik 6">
            <a:extLst>
              <a:ext uri="{FF2B5EF4-FFF2-40B4-BE49-F238E27FC236}">
                <a16:creationId xmlns:a16="http://schemas.microsoft.com/office/drawing/2014/main" id="{065743F3-B598-3E1E-BF88-5DFE27E9F3DF}"/>
              </a:ext>
            </a:extLst>
          </p:cNvPr>
          <p:cNvPicPr>
            <a:picLocks noChangeAspect="1"/>
          </p:cNvPicPr>
          <p:nvPr/>
        </p:nvPicPr>
        <p:blipFill>
          <a:blip r:embed="rId4"/>
          <a:stretch>
            <a:fillRect/>
          </a:stretch>
        </p:blipFill>
        <p:spPr>
          <a:xfrm>
            <a:off x="6796669" y="77805"/>
            <a:ext cx="3536895" cy="1923143"/>
          </a:xfrm>
          <a:prstGeom prst="rect">
            <a:avLst/>
          </a:prstGeom>
        </p:spPr>
      </p:pic>
    </p:spTree>
    <p:extLst>
      <p:ext uri="{BB962C8B-B14F-4D97-AF65-F5344CB8AC3E}">
        <p14:creationId xmlns:p14="http://schemas.microsoft.com/office/powerpoint/2010/main" val="131041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9">
            <a:extLst>
              <a:ext uri="{FF2B5EF4-FFF2-40B4-BE49-F238E27FC236}">
                <a16:creationId xmlns:a16="http://schemas.microsoft.com/office/drawing/2014/main" id="{5B5504F5-A44D-4727-B62D-D306EE4C0C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2E83A18-C907-44D5-83DF-CFB181254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8" name="Freeform 6">
              <a:extLst>
                <a:ext uri="{FF2B5EF4-FFF2-40B4-BE49-F238E27FC236}">
                  <a16:creationId xmlns:a16="http://schemas.microsoft.com/office/drawing/2014/main" id="{E845C857-E334-431F-9264-4BEF01228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 name="Freeform 7">
              <a:extLst>
                <a:ext uri="{FF2B5EF4-FFF2-40B4-BE49-F238E27FC236}">
                  <a16:creationId xmlns:a16="http://schemas.microsoft.com/office/drawing/2014/main" id="{426C9BD9-ECC0-4C60-87C1-D07F8F075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4" name="Freeform 8">
              <a:extLst>
                <a:ext uri="{FF2B5EF4-FFF2-40B4-BE49-F238E27FC236}">
                  <a16:creationId xmlns:a16="http://schemas.microsoft.com/office/drawing/2014/main" id="{7FBDFA8E-61C4-4F76-819E-308A16DEE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5" name="Freeform 9">
              <a:extLst>
                <a:ext uri="{FF2B5EF4-FFF2-40B4-BE49-F238E27FC236}">
                  <a16:creationId xmlns:a16="http://schemas.microsoft.com/office/drawing/2014/main" id="{761F1C21-70B1-4D4E-831C-75DB8E7EA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10">
              <a:extLst>
                <a:ext uri="{FF2B5EF4-FFF2-40B4-BE49-F238E27FC236}">
                  <a16:creationId xmlns:a16="http://schemas.microsoft.com/office/drawing/2014/main" id="{FD6B914E-6122-42BE-91C5-72FA400D02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7" name="Freeform 11">
              <a:extLst>
                <a:ext uri="{FF2B5EF4-FFF2-40B4-BE49-F238E27FC236}">
                  <a16:creationId xmlns:a16="http://schemas.microsoft.com/office/drawing/2014/main" id="{25950DE0-F9E4-4487-93B8-F6FDB00B2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 name="Freeform 12">
              <a:extLst>
                <a:ext uri="{FF2B5EF4-FFF2-40B4-BE49-F238E27FC236}">
                  <a16:creationId xmlns:a16="http://schemas.microsoft.com/office/drawing/2014/main" id="{319D2307-45E1-4592-8192-9C9102D4E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 name="Freeform 13">
              <a:extLst>
                <a:ext uri="{FF2B5EF4-FFF2-40B4-BE49-F238E27FC236}">
                  <a16:creationId xmlns:a16="http://schemas.microsoft.com/office/drawing/2014/main" id="{1A93A333-9537-4DEC-A527-7733E1096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 name="Freeform 14">
              <a:extLst>
                <a:ext uri="{FF2B5EF4-FFF2-40B4-BE49-F238E27FC236}">
                  <a16:creationId xmlns:a16="http://schemas.microsoft.com/office/drawing/2014/main" id="{76DEF779-F072-40FD-A3BF-84E3B8C6D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 name="Freeform 15">
              <a:extLst>
                <a:ext uri="{FF2B5EF4-FFF2-40B4-BE49-F238E27FC236}">
                  <a16:creationId xmlns:a16="http://schemas.microsoft.com/office/drawing/2014/main" id="{6861570E-EBF4-48B8-AB90-2A40B522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 name="Freeform 16">
              <a:extLst>
                <a:ext uri="{FF2B5EF4-FFF2-40B4-BE49-F238E27FC236}">
                  <a16:creationId xmlns:a16="http://schemas.microsoft.com/office/drawing/2014/main" id="{68EF8EC2-E3C0-4C22-B1B8-6E30AC2445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3" name="Freeform 17">
              <a:extLst>
                <a:ext uri="{FF2B5EF4-FFF2-40B4-BE49-F238E27FC236}">
                  <a16:creationId xmlns:a16="http://schemas.microsoft.com/office/drawing/2014/main" id="{AC3BE00B-705F-42C6-94CE-E89B1FA4E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 name="Freeform 18">
              <a:extLst>
                <a:ext uri="{FF2B5EF4-FFF2-40B4-BE49-F238E27FC236}">
                  <a16:creationId xmlns:a16="http://schemas.microsoft.com/office/drawing/2014/main" id="{F23249F0-6642-4CDD-B89B-7EC0C254A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 name="Freeform 19">
              <a:extLst>
                <a:ext uri="{FF2B5EF4-FFF2-40B4-BE49-F238E27FC236}">
                  <a16:creationId xmlns:a16="http://schemas.microsoft.com/office/drawing/2014/main" id="{9E5173CD-2C19-40D0-B444-CF38FF220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 name="Freeform 20">
              <a:extLst>
                <a:ext uri="{FF2B5EF4-FFF2-40B4-BE49-F238E27FC236}">
                  <a16:creationId xmlns:a16="http://schemas.microsoft.com/office/drawing/2014/main" id="{C46A9203-B0FB-426A-9F90-6953A96AE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7" name="Freeform 21">
              <a:extLst>
                <a:ext uri="{FF2B5EF4-FFF2-40B4-BE49-F238E27FC236}">
                  <a16:creationId xmlns:a16="http://schemas.microsoft.com/office/drawing/2014/main" id="{F0B66C88-C270-4AE6-B12C-71CFC5F1E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8" name="Freeform 22">
              <a:extLst>
                <a:ext uri="{FF2B5EF4-FFF2-40B4-BE49-F238E27FC236}">
                  <a16:creationId xmlns:a16="http://schemas.microsoft.com/office/drawing/2014/main" id="{9113790B-9AB2-45C0-85DD-4E7303894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9" name="Freeform 23">
              <a:extLst>
                <a:ext uri="{FF2B5EF4-FFF2-40B4-BE49-F238E27FC236}">
                  <a16:creationId xmlns:a16="http://schemas.microsoft.com/office/drawing/2014/main" id="{36488705-890C-4BDD-AC3C-9807F6A6E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 name="Freeform 24">
              <a:extLst>
                <a:ext uri="{FF2B5EF4-FFF2-40B4-BE49-F238E27FC236}">
                  <a16:creationId xmlns:a16="http://schemas.microsoft.com/office/drawing/2014/main" id="{CCF65277-1D63-4A4A-957E-9F12111D9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1" name="Freeform 25">
              <a:extLst>
                <a:ext uri="{FF2B5EF4-FFF2-40B4-BE49-F238E27FC236}">
                  <a16:creationId xmlns:a16="http://schemas.microsoft.com/office/drawing/2014/main" id="{AD6DFDD0-50F6-498B-A4E6-DC6D9A795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33" name="Group 32">
            <a:extLst>
              <a:ext uri="{FF2B5EF4-FFF2-40B4-BE49-F238E27FC236}">
                <a16:creationId xmlns:a16="http://schemas.microsoft.com/office/drawing/2014/main" id="{02A5D777-C3C4-4D83-B4A3-0C83DBE1CB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580A9110-3349-42C1-8186-CB70C1FD4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5" name="Isosceles Triangle 22">
              <a:extLst>
                <a:ext uri="{FF2B5EF4-FFF2-40B4-BE49-F238E27FC236}">
                  <a16:creationId xmlns:a16="http://schemas.microsoft.com/office/drawing/2014/main" id="{4F5EDCDF-C218-4482-A13E-8CFB87D0D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6" name="Rectangle 35">
              <a:extLst>
                <a:ext uri="{FF2B5EF4-FFF2-40B4-BE49-F238E27FC236}">
                  <a16:creationId xmlns:a16="http://schemas.microsoft.com/office/drawing/2014/main" id="{3EB8EB4B-9F73-4DB2-B849-B88E0435D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38" name="Rectangle 37">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1"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ADF90ED-1208-2F85-326F-49116AF436B2}"/>
              </a:ext>
            </a:extLst>
          </p:cNvPr>
          <p:cNvSpPr>
            <a:spLocks noGrp="1"/>
          </p:cNvSpPr>
          <p:nvPr>
            <p:ph type="title"/>
          </p:nvPr>
        </p:nvSpPr>
        <p:spPr>
          <a:xfrm>
            <a:off x="5110613" y="287337"/>
            <a:ext cx="1970467" cy="1048945"/>
          </a:xfrm>
        </p:spPr>
        <p:txBody>
          <a:bodyPr vert="horz" lIns="228600" tIns="228600" rIns="228600" bIns="228600" rtlCol="0" anchor="ctr">
            <a:normAutofit/>
          </a:bodyPr>
          <a:lstStyle/>
          <a:p>
            <a:r>
              <a:rPr lang="en-US" b="0" i="0" kern="1200" cap="none" spc="-150">
                <a:solidFill>
                  <a:schemeClr val="tx1"/>
                </a:solidFill>
                <a:effectLst/>
                <a:latin typeface="+mn-lt"/>
                <a:ea typeface="+mj-ea"/>
                <a:cs typeface="+mj-cs"/>
              </a:rPr>
              <a:t>TEAM</a:t>
            </a:r>
          </a:p>
        </p:txBody>
      </p:sp>
      <p:graphicFrame>
        <p:nvGraphicFramePr>
          <p:cNvPr id="5" name="Content Placeholder 2">
            <a:extLst>
              <a:ext uri="{FF2B5EF4-FFF2-40B4-BE49-F238E27FC236}">
                <a16:creationId xmlns:a16="http://schemas.microsoft.com/office/drawing/2014/main" id="{1BAE1652-481B-819D-43C0-64D918900BCE}"/>
              </a:ext>
            </a:extLst>
          </p:cNvPr>
          <p:cNvGraphicFramePr>
            <a:graphicFrameLocks noGrp="1"/>
          </p:cNvGraphicFramePr>
          <p:nvPr>
            <p:ph idx="4294967295"/>
            <p:extLst>
              <p:ext uri="{D42A27DB-BD31-4B8C-83A1-F6EECF244321}">
                <p14:modId xmlns:p14="http://schemas.microsoft.com/office/powerpoint/2010/main" val="2425798811"/>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0444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61CD0C-7E0F-987E-8565-08FDA65837FB}"/>
              </a:ext>
            </a:extLst>
          </p:cNvPr>
          <p:cNvSpPr>
            <a:spLocks noGrp="1"/>
          </p:cNvSpPr>
          <p:nvPr>
            <p:ph type="title"/>
          </p:nvPr>
        </p:nvSpPr>
        <p:spPr/>
        <p:txBody>
          <a:bodyPr anchor="b">
            <a:noAutofit/>
          </a:bodyPr>
          <a:lstStyle/>
          <a:p>
            <a:r>
              <a:rPr lang="de-DE"/>
              <a:t>Schedule </a:t>
            </a:r>
            <a:r>
              <a:rPr lang="de-DE" err="1"/>
              <a:t>distribution</a:t>
            </a:r>
            <a:endParaRPr lang="de-DE"/>
          </a:p>
        </p:txBody>
      </p:sp>
      <p:sp>
        <p:nvSpPr>
          <p:cNvPr id="3" name="Inhaltsplatzhalter 2">
            <a:extLst>
              <a:ext uri="{FF2B5EF4-FFF2-40B4-BE49-F238E27FC236}">
                <a16:creationId xmlns:a16="http://schemas.microsoft.com/office/drawing/2014/main" id="{9DCDFAAD-95E5-5828-52CB-889106F3EF27}"/>
              </a:ext>
            </a:extLst>
          </p:cNvPr>
          <p:cNvSpPr>
            <a:spLocks noGrp="1"/>
          </p:cNvSpPr>
          <p:nvPr>
            <p:ph idx="1"/>
          </p:nvPr>
        </p:nvSpPr>
        <p:spPr/>
        <p:txBody>
          <a:bodyPr>
            <a:normAutofit/>
          </a:bodyPr>
          <a:lstStyle/>
          <a:p>
            <a:pPr>
              <a:buFontTx/>
              <a:buChar char="-"/>
            </a:pPr>
            <a:r>
              <a:rPr lang="de-DE"/>
              <a:t>More </a:t>
            </a:r>
            <a:r>
              <a:rPr lang="de-DE" err="1"/>
              <a:t>events</a:t>
            </a:r>
            <a:r>
              <a:rPr lang="de-DE"/>
              <a:t> </a:t>
            </a:r>
            <a:r>
              <a:rPr lang="de-DE" err="1"/>
              <a:t>during</a:t>
            </a:r>
            <a:r>
              <a:rPr lang="de-DE"/>
              <a:t> </a:t>
            </a:r>
            <a:r>
              <a:rPr lang="de-DE" err="1"/>
              <a:t>rush</a:t>
            </a:r>
            <a:r>
              <a:rPr lang="de-DE"/>
              <a:t> </a:t>
            </a:r>
            <a:r>
              <a:rPr lang="de-DE" err="1"/>
              <a:t>hour</a:t>
            </a:r>
            <a:endParaRPr lang="de-DE"/>
          </a:p>
          <a:p>
            <a:pPr>
              <a:buFontTx/>
              <a:buChar char="-"/>
            </a:pPr>
            <a:r>
              <a:rPr lang="de-DE" err="1"/>
              <a:t>decreases</a:t>
            </a:r>
            <a:r>
              <a:rPr lang="de-DE"/>
              <a:t> </a:t>
            </a:r>
            <a:r>
              <a:rPr lang="de-DE" err="1"/>
              <a:t>towards</a:t>
            </a:r>
            <a:r>
              <a:rPr lang="de-DE"/>
              <a:t> </a:t>
            </a:r>
            <a:r>
              <a:rPr lang="de-DE" err="1"/>
              <a:t>the</a:t>
            </a:r>
            <a:r>
              <a:rPr lang="de-DE"/>
              <a:t> </a:t>
            </a:r>
            <a:r>
              <a:rPr lang="de-DE" err="1"/>
              <a:t>evening</a:t>
            </a:r>
            <a:endParaRPr lang="de-DE"/>
          </a:p>
        </p:txBody>
      </p:sp>
      <p:pic>
        <p:nvPicPr>
          <p:cNvPr id="7" name="Grafik 6">
            <a:extLst>
              <a:ext uri="{FF2B5EF4-FFF2-40B4-BE49-F238E27FC236}">
                <a16:creationId xmlns:a16="http://schemas.microsoft.com/office/drawing/2014/main" id="{7BD74991-AE11-A94C-A93C-D93B99E87D71}"/>
              </a:ext>
            </a:extLst>
          </p:cNvPr>
          <p:cNvPicPr>
            <a:picLocks noChangeAspect="1"/>
          </p:cNvPicPr>
          <p:nvPr/>
        </p:nvPicPr>
        <p:blipFill>
          <a:blip r:embed="rId3"/>
          <a:stretch>
            <a:fillRect/>
          </a:stretch>
        </p:blipFill>
        <p:spPr>
          <a:xfrm>
            <a:off x="1626324" y="2030207"/>
            <a:ext cx="8939352" cy="4246191"/>
          </a:xfrm>
          <a:prstGeom prst="rect">
            <a:avLst/>
          </a:prstGeom>
        </p:spPr>
      </p:pic>
      <p:sp>
        <p:nvSpPr>
          <p:cNvPr id="9" name="Textfeld 8">
            <a:extLst>
              <a:ext uri="{FF2B5EF4-FFF2-40B4-BE49-F238E27FC236}">
                <a16:creationId xmlns:a16="http://schemas.microsoft.com/office/drawing/2014/main" id="{3A7F8FC9-71E0-939F-A71F-715C63AB1BE6}"/>
              </a:ext>
            </a:extLst>
          </p:cNvPr>
          <p:cNvSpPr txBox="1"/>
          <p:nvPr/>
        </p:nvSpPr>
        <p:spPr>
          <a:xfrm>
            <a:off x="845758" y="1381917"/>
            <a:ext cx="3621088" cy="646331"/>
          </a:xfrm>
          <a:prstGeom prst="rect">
            <a:avLst/>
          </a:prstGeom>
          <a:noFill/>
        </p:spPr>
        <p:txBody>
          <a:bodyPr wrap="square">
            <a:spAutoFit/>
          </a:bodyPr>
          <a:lstStyle/>
          <a:p>
            <a:pPr>
              <a:buFontTx/>
              <a:buChar char="-"/>
            </a:pPr>
            <a:r>
              <a:rPr lang="de-DE"/>
              <a:t>More </a:t>
            </a:r>
            <a:r>
              <a:rPr lang="de-DE" err="1"/>
              <a:t>events</a:t>
            </a:r>
            <a:r>
              <a:rPr lang="de-DE"/>
              <a:t> </a:t>
            </a:r>
            <a:r>
              <a:rPr lang="de-DE" err="1"/>
              <a:t>during</a:t>
            </a:r>
            <a:r>
              <a:rPr lang="de-DE"/>
              <a:t> </a:t>
            </a:r>
            <a:r>
              <a:rPr lang="de-DE" err="1"/>
              <a:t>rush</a:t>
            </a:r>
            <a:r>
              <a:rPr lang="de-DE"/>
              <a:t> </a:t>
            </a:r>
            <a:r>
              <a:rPr lang="de-DE" err="1"/>
              <a:t>hour</a:t>
            </a:r>
            <a:endParaRPr lang="de-DE"/>
          </a:p>
          <a:p>
            <a:pPr>
              <a:buFontTx/>
              <a:buChar char="-"/>
            </a:pPr>
            <a:r>
              <a:rPr lang="de-DE" err="1"/>
              <a:t>decreases</a:t>
            </a:r>
            <a:r>
              <a:rPr lang="de-DE"/>
              <a:t> </a:t>
            </a:r>
            <a:r>
              <a:rPr lang="de-DE" err="1"/>
              <a:t>towards</a:t>
            </a:r>
            <a:r>
              <a:rPr lang="de-DE"/>
              <a:t> </a:t>
            </a:r>
            <a:r>
              <a:rPr lang="de-DE" err="1"/>
              <a:t>the</a:t>
            </a:r>
            <a:r>
              <a:rPr lang="de-DE"/>
              <a:t> </a:t>
            </a:r>
            <a:r>
              <a:rPr lang="de-DE" err="1"/>
              <a:t>evening</a:t>
            </a:r>
            <a:endParaRPr lang="de-DE"/>
          </a:p>
        </p:txBody>
      </p:sp>
    </p:spTree>
    <p:extLst>
      <p:ext uri="{BB962C8B-B14F-4D97-AF65-F5344CB8AC3E}">
        <p14:creationId xmlns:p14="http://schemas.microsoft.com/office/powerpoint/2010/main" val="241181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1" name="Group 180">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82"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3"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4"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5"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6"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7"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8"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9"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0"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1"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2"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3"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4"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5"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6"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7"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8"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9"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0"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1"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2"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204" name="Group 203">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205" name="Rectangle 204">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206"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207" name="Rectangle 206">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p:nvSpPr>
          <p:cNvPr id="209" name="Rectangle 20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sp>
        <p:nvSpPr>
          <p:cNvPr id="2" name="Titel 1">
            <a:extLst>
              <a:ext uri="{FF2B5EF4-FFF2-40B4-BE49-F238E27FC236}">
                <a16:creationId xmlns:a16="http://schemas.microsoft.com/office/drawing/2014/main" id="{1FF1A68B-DB8E-CB6D-B7A6-CBA094A909B8}"/>
              </a:ext>
            </a:extLst>
          </p:cNvPr>
          <p:cNvSpPr>
            <a:spLocks noGrp="1"/>
          </p:cNvSpPr>
          <p:nvPr>
            <p:ph type="title"/>
          </p:nvPr>
        </p:nvSpPr>
        <p:spPr>
          <a:xfrm>
            <a:off x="888631" y="4760132"/>
            <a:ext cx="3947420" cy="1777829"/>
          </a:xfrm>
        </p:spPr>
        <p:txBody>
          <a:bodyPr vert="horz" lIns="228600" tIns="228600" rIns="228600" bIns="228600" rtlCol="0" anchor="ctr">
            <a:normAutofit/>
          </a:bodyPr>
          <a:lstStyle/>
          <a:p>
            <a:pPr algn="l"/>
            <a:r>
              <a:rPr lang="en-US" sz="3700"/>
              <a:t>Planned Departures</a:t>
            </a:r>
            <a:br>
              <a:rPr lang="en-US" sz="3700"/>
            </a:br>
            <a:r>
              <a:rPr lang="en-US" sz="3700"/>
              <a:t>04:00 PM</a:t>
            </a:r>
          </a:p>
        </p:txBody>
      </p:sp>
      <p:sp>
        <p:nvSpPr>
          <p:cNvPr id="232" name="Freeform: Shape 23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66" name="Grafik 65">
            <a:extLst>
              <a:ext uri="{FF2B5EF4-FFF2-40B4-BE49-F238E27FC236}">
                <a16:creationId xmlns:a16="http://schemas.microsoft.com/office/drawing/2014/main" id="{6E1FD730-0EBD-5AA2-D571-05A8D19696D3}"/>
              </a:ext>
            </a:extLst>
          </p:cNvPr>
          <p:cNvPicPr>
            <a:picLocks noChangeAspect="1"/>
          </p:cNvPicPr>
          <p:nvPr/>
        </p:nvPicPr>
        <p:blipFill>
          <a:blip r:embed="rId3"/>
          <a:stretch>
            <a:fillRect/>
          </a:stretch>
        </p:blipFill>
        <p:spPr>
          <a:xfrm>
            <a:off x="2326219" y="671951"/>
            <a:ext cx="7548556" cy="3359108"/>
          </a:xfrm>
          <a:prstGeom prst="rect">
            <a:avLst/>
          </a:prstGeom>
        </p:spPr>
      </p:pic>
      <p:sp>
        <p:nvSpPr>
          <p:cNvPr id="7" name="Textfeld 6">
            <a:extLst>
              <a:ext uri="{FF2B5EF4-FFF2-40B4-BE49-F238E27FC236}">
                <a16:creationId xmlns:a16="http://schemas.microsoft.com/office/drawing/2014/main" id="{E07C8488-CB10-EA3C-E349-71E40A3B0E66}"/>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marL="0" indent="-228600" defTabSz="914400">
              <a:lnSpc>
                <a:spcPct val="120000"/>
              </a:lnSpc>
              <a:spcAft>
                <a:spcPts val="600"/>
              </a:spcAft>
              <a:buClr>
                <a:schemeClr val="accent1"/>
              </a:buClr>
              <a:buSzPct val="110000"/>
              <a:buFont typeface="Wingdings" panose="05000000000000000000" pitchFamily="2" charset="2"/>
              <a:buChar char="§"/>
            </a:pPr>
            <a:r>
              <a:rPr lang="en-US" b="0" i="0"/>
              <a:t>Gini Coefficients </a:t>
            </a:r>
          </a:p>
          <a:p>
            <a:pPr marL="0" indent="-228600" defTabSz="914400">
              <a:lnSpc>
                <a:spcPct val="120000"/>
              </a:lnSpc>
              <a:spcAft>
                <a:spcPts val="600"/>
              </a:spcAft>
              <a:buClr>
                <a:schemeClr val="accent1"/>
              </a:buClr>
              <a:buSzPct val="110000"/>
              <a:buFont typeface="Wingdings" panose="05000000000000000000" pitchFamily="2" charset="2"/>
              <a:buChar char="§"/>
            </a:pPr>
            <a:r>
              <a:rPr lang="en-US" b="0" i="0"/>
              <a:t>Worst: 0.056 				</a:t>
            </a:r>
          </a:p>
          <a:p>
            <a:pPr marL="0" indent="-228600" defTabSz="914400">
              <a:lnSpc>
                <a:spcPct val="120000"/>
              </a:lnSpc>
              <a:spcAft>
                <a:spcPts val="600"/>
              </a:spcAft>
              <a:buClr>
                <a:schemeClr val="accent1"/>
              </a:buClr>
              <a:buSzPct val="110000"/>
              <a:buFont typeface="Wingdings" panose="05000000000000000000" pitchFamily="2" charset="2"/>
              <a:buChar char="§"/>
            </a:pPr>
            <a:r>
              <a:rPr lang="en-US" b="0" i="0"/>
              <a:t>Best: 0.024</a:t>
            </a:r>
            <a:endParaRPr lang="en-US"/>
          </a:p>
        </p:txBody>
      </p:sp>
    </p:spTree>
    <p:extLst>
      <p:ext uri="{BB962C8B-B14F-4D97-AF65-F5344CB8AC3E}">
        <p14:creationId xmlns:p14="http://schemas.microsoft.com/office/powerpoint/2010/main" val="401675633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6"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1"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07"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3"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9"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5"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4"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7"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6"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9"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0"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1"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2"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3"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4"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5"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6"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7"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8"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130" name="Group 129">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31" name="Rectangle 130">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132" name="Isosceles Triangle 131">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133" name="Rectangle 132">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135" name="Rectangle 134">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83A01E2-6E4C-9B26-325E-9510E1EFBD60}"/>
              </a:ext>
            </a:extLst>
          </p:cNvPr>
          <p:cNvSpPr>
            <a:spLocks noGrp="1"/>
          </p:cNvSpPr>
          <p:nvPr>
            <p:ph type="title"/>
          </p:nvPr>
        </p:nvSpPr>
        <p:spPr>
          <a:xfrm>
            <a:off x="8793491" y="789073"/>
            <a:ext cx="3486395" cy="2468207"/>
          </a:xfrm>
        </p:spPr>
        <p:txBody>
          <a:bodyPr vert="horz" lIns="228600" tIns="228600" rIns="228600" bIns="0" rtlCol="0" anchor="b">
            <a:normAutofit/>
          </a:bodyPr>
          <a:lstStyle/>
          <a:p>
            <a:pPr algn="l">
              <a:lnSpc>
                <a:spcPct val="80000"/>
              </a:lnSpc>
            </a:pPr>
            <a:r>
              <a:rPr lang="en-US">
                <a:solidFill>
                  <a:schemeClr val="tx2"/>
                </a:solidFill>
                <a:latin typeface="+mn-lt"/>
              </a:rPr>
              <a:t>Part 3:</a:t>
            </a:r>
          </a:p>
        </p:txBody>
      </p:sp>
      <p:sp>
        <p:nvSpPr>
          <p:cNvPr id="159"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Shape 162">
            <a:extLst>
              <a:ext uri="{FF2B5EF4-FFF2-40B4-BE49-F238E27FC236}">
                <a16:creationId xmlns:a16="http://schemas.microsoft.com/office/drawing/2014/main" id="{138AF5D2-3A9C-4E8F-B879-36865366A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04" name="Picture 103" descr="A railroad extending through the desert">
            <a:extLst>
              <a:ext uri="{FF2B5EF4-FFF2-40B4-BE49-F238E27FC236}">
                <a16:creationId xmlns:a16="http://schemas.microsoft.com/office/drawing/2014/main" id="{892CB5FA-6EED-2FA4-C82D-710145539A3B}"/>
              </a:ext>
            </a:extLst>
          </p:cNvPr>
          <p:cNvPicPr>
            <a:picLocks noChangeAspect="1"/>
          </p:cNvPicPr>
          <p:nvPr/>
        </p:nvPicPr>
        <p:blipFill rotWithShape="1">
          <a:blip r:embed="rId3"/>
          <a:srcRect t="39459" b="5471"/>
          <a:stretch/>
        </p:blipFill>
        <p:spPr>
          <a:xfrm>
            <a:off x="932740" y="461405"/>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3" name="Title 1">
            <a:extLst>
              <a:ext uri="{FF2B5EF4-FFF2-40B4-BE49-F238E27FC236}">
                <a16:creationId xmlns:a16="http://schemas.microsoft.com/office/drawing/2014/main" id="{C51F7A55-BEEA-8866-94B1-439B5EF8EAEA}"/>
              </a:ext>
            </a:extLst>
          </p:cNvPr>
          <p:cNvSpPr txBox="1">
            <a:spLocks/>
          </p:cNvSpPr>
          <p:nvPr/>
        </p:nvSpPr>
        <p:spPr>
          <a:xfrm>
            <a:off x="8795787" y="1808039"/>
            <a:ext cx="3486395" cy="2468207"/>
          </a:xfrm>
          <a:prstGeom prst="rect">
            <a:avLst/>
          </a:prstGeom>
        </p:spPr>
        <p:txBody>
          <a:bodyPr vert="horz" lIns="228600" tIns="228600" rIns="228600" bIns="0" rtlCol="0" anchor="b">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lnSpc>
                <a:spcPct val="80000"/>
              </a:lnSpc>
            </a:pPr>
            <a:r>
              <a:rPr lang="en-US">
                <a:solidFill>
                  <a:schemeClr val="tx2"/>
                </a:solidFill>
                <a:latin typeface="+mn-lt"/>
              </a:rPr>
              <a:t>Geographical Analysis</a:t>
            </a:r>
          </a:p>
        </p:txBody>
      </p:sp>
    </p:spTree>
    <p:extLst>
      <p:ext uri="{BB962C8B-B14F-4D97-AF65-F5344CB8AC3E}">
        <p14:creationId xmlns:p14="http://schemas.microsoft.com/office/powerpoint/2010/main" val="291310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13B044-9A0F-933B-F194-B315F2038931}"/>
              </a:ext>
            </a:extLst>
          </p:cNvPr>
          <p:cNvSpPr>
            <a:spLocks noGrp="1"/>
          </p:cNvSpPr>
          <p:nvPr>
            <p:ph type="title"/>
          </p:nvPr>
        </p:nvSpPr>
        <p:spPr/>
        <p:txBody>
          <a:bodyPr/>
          <a:lstStyle/>
          <a:p>
            <a:r>
              <a:rPr lang="en-US"/>
              <a:t>Delay Germany Heatmap</a:t>
            </a:r>
            <a:endParaRPr lang="de-DE"/>
          </a:p>
        </p:txBody>
      </p:sp>
      <p:pic>
        <p:nvPicPr>
          <p:cNvPr id="4" name="Content Placeholder 3" descr="A map with different colored spots&#10;&#10;Description automatically generated">
            <a:extLst>
              <a:ext uri="{FF2B5EF4-FFF2-40B4-BE49-F238E27FC236}">
                <a16:creationId xmlns:a16="http://schemas.microsoft.com/office/drawing/2014/main" id="{6961C5E7-BEED-81FA-7ACA-2BCA70C50911}"/>
              </a:ext>
            </a:extLst>
          </p:cNvPr>
          <p:cNvPicPr>
            <a:picLocks noChangeAspect="1"/>
          </p:cNvPicPr>
          <p:nvPr/>
        </p:nvPicPr>
        <p:blipFill rotWithShape="1">
          <a:blip r:embed="rId3"/>
          <a:srcRect l="11322" t="7432" b="9710"/>
          <a:stretch/>
        </p:blipFill>
        <p:spPr>
          <a:xfrm>
            <a:off x="3744096" y="407773"/>
            <a:ext cx="5392283" cy="5758250"/>
          </a:xfrm>
          <a:prstGeom prst="rect">
            <a:avLst/>
          </a:prstGeom>
        </p:spPr>
      </p:pic>
      <p:sp>
        <p:nvSpPr>
          <p:cNvPr id="5" name="Pfeil: nach rechts 4">
            <a:extLst>
              <a:ext uri="{FF2B5EF4-FFF2-40B4-BE49-F238E27FC236}">
                <a16:creationId xmlns:a16="http://schemas.microsoft.com/office/drawing/2014/main" id="{A8D6E210-02A3-1F47-6463-4F5C038F71E4}"/>
              </a:ext>
            </a:extLst>
          </p:cNvPr>
          <p:cNvSpPr/>
          <p:nvPr/>
        </p:nvSpPr>
        <p:spPr>
          <a:xfrm rot="20727095">
            <a:off x="3656967" y="3239210"/>
            <a:ext cx="656965" cy="3761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Pfeil: nach rechts 5">
            <a:extLst>
              <a:ext uri="{FF2B5EF4-FFF2-40B4-BE49-F238E27FC236}">
                <a16:creationId xmlns:a16="http://schemas.microsoft.com/office/drawing/2014/main" id="{66DDA2B1-225F-4DE1-CCB7-D83A994773A7}"/>
              </a:ext>
            </a:extLst>
          </p:cNvPr>
          <p:cNvSpPr/>
          <p:nvPr/>
        </p:nvSpPr>
        <p:spPr>
          <a:xfrm rot="19984586">
            <a:off x="4283485" y="4061031"/>
            <a:ext cx="656965" cy="3761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5E52ECED-96B8-F893-B32A-BC2718CF9A4A}"/>
              </a:ext>
            </a:extLst>
          </p:cNvPr>
          <p:cNvSpPr/>
          <p:nvPr/>
        </p:nvSpPr>
        <p:spPr>
          <a:xfrm rot="17490536">
            <a:off x="4801062" y="4992841"/>
            <a:ext cx="656965" cy="3761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693620EF-021E-2B63-9D72-E73DAAF9C6FA}"/>
              </a:ext>
            </a:extLst>
          </p:cNvPr>
          <p:cNvSpPr/>
          <p:nvPr/>
        </p:nvSpPr>
        <p:spPr>
          <a:xfrm rot="13544813">
            <a:off x="6248509" y="5241684"/>
            <a:ext cx="656965" cy="3761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168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bars&#10;&#10;Description automatically generated with medium confidence">
            <a:extLst>
              <a:ext uri="{FF2B5EF4-FFF2-40B4-BE49-F238E27FC236}">
                <a16:creationId xmlns:a16="http://schemas.microsoft.com/office/drawing/2014/main" id="{169C8395-648F-7796-5A42-8BDF2DCFD5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6155"/>
            <a:ext cx="12181275" cy="4125689"/>
          </a:xfrm>
        </p:spPr>
      </p:pic>
      <p:sp>
        <p:nvSpPr>
          <p:cNvPr id="4" name="Rechteck 3">
            <a:extLst>
              <a:ext uri="{FF2B5EF4-FFF2-40B4-BE49-F238E27FC236}">
                <a16:creationId xmlns:a16="http://schemas.microsoft.com/office/drawing/2014/main" id="{946D8163-9842-6139-E6B9-AEF28F6E5339}"/>
              </a:ext>
            </a:extLst>
          </p:cNvPr>
          <p:cNvSpPr/>
          <p:nvPr/>
        </p:nvSpPr>
        <p:spPr>
          <a:xfrm>
            <a:off x="422910" y="1926223"/>
            <a:ext cx="11647170" cy="396000"/>
          </a:xfrm>
          <a:prstGeom prst="rect">
            <a:avLst/>
          </a:prstGeom>
          <a:solidFill>
            <a:schemeClr val="accent1">
              <a:lumMod val="60000"/>
              <a:lumOff val="40000"/>
              <a:alpha val="46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7A51D44E-86C5-22B8-50E9-0CFA528AC517}"/>
              </a:ext>
            </a:extLst>
          </p:cNvPr>
          <p:cNvSpPr/>
          <p:nvPr/>
        </p:nvSpPr>
        <p:spPr>
          <a:xfrm>
            <a:off x="422910" y="2457448"/>
            <a:ext cx="11647170" cy="396000"/>
          </a:xfrm>
          <a:prstGeom prst="rect">
            <a:avLst/>
          </a:prstGeom>
          <a:solidFill>
            <a:schemeClr val="accent1">
              <a:lumMod val="60000"/>
              <a:lumOff val="40000"/>
              <a:alpha val="46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0512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F682B87-4EDC-B490-0A92-E1A2248DE51F}"/>
              </a:ext>
            </a:extLst>
          </p:cNvPr>
          <p:cNvSpPr>
            <a:spLocks noGrp="1"/>
          </p:cNvSpPr>
          <p:nvPr>
            <p:ph type="title"/>
          </p:nvPr>
        </p:nvSpPr>
        <p:spPr/>
        <p:txBody>
          <a:bodyPr/>
          <a:lstStyle/>
          <a:p>
            <a:r>
              <a:rPr lang="de-DE"/>
              <a:t>Closer </a:t>
            </a:r>
            <a:r>
              <a:rPr lang="de-DE" err="1"/>
              <a:t>look</a:t>
            </a:r>
            <a:r>
              <a:rPr lang="de-DE"/>
              <a:t>:</a:t>
            </a:r>
          </a:p>
        </p:txBody>
      </p:sp>
      <p:pic>
        <p:nvPicPr>
          <p:cNvPr id="5" name="Content Placeholder 4" descr="A graph of different colored squares&#10;&#10;Description automatically generated with medium confidence">
            <a:extLst>
              <a:ext uri="{FF2B5EF4-FFF2-40B4-BE49-F238E27FC236}">
                <a16:creationId xmlns:a16="http://schemas.microsoft.com/office/drawing/2014/main" id="{27F0E67E-0604-5C7D-5AA5-9604C36A64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0086"/>
            <a:ext cx="12192000" cy="4137827"/>
          </a:xfrm>
        </p:spPr>
      </p:pic>
    </p:spTree>
    <p:extLst>
      <p:ext uri="{BB962C8B-B14F-4D97-AF65-F5344CB8AC3E}">
        <p14:creationId xmlns:p14="http://schemas.microsoft.com/office/powerpoint/2010/main" val="4095147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6" name="Group 245">
            <a:extLst>
              <a:ext uri="{FF2B5EF4-FFF2-40B4-BE49-F238E27FC236}">
                <a16:creationId xmlns:a16="http://schemas.microsoft.com/office/drawing/2014/main" id="{405C197B-9DA4-4144-9ACF-C8A63E380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47" name="Freeform 5">
              <a:extLst>
                <a:ext uri="{FF2B5EF4-FFF2-40B4-BE49-F238E27FC236}">
                  <a16:creationId xmlns:a16="http://schemas.microsoft.com/office/drawing/2014/main" id="{12C85C5E-FBBF-4447-8558-B5C5E6DDF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8" name="Freeform 6">
              <a:extLst>
                <a:ext uri="{FF2B5EF4-FFF2-40B4-BE49-F238E27FC236}">
                  <a16:creationId xmlns:a16="http://schemas.microsoft.com/office/drawing/2014/main" id="{B8635E97-E4CC-4738-9DEB-AE63C8D7A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9" name="Freeform 7">
              <a:extLst>
                <a:ext uri="{FF2B5EF4-FFF2-40B4-BE49-F238E27FC236}">
                  <a16:creationId xmlns:a16="http://schemas.microsoft.com/office/drawing/2014/main" id="{0AAE46E8-D6BC-4A98-879A-0AFD8F6A4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0" name="Freeform 8">
              <a:extLst>
                <a:ext uri="{FF2B5EF4-FFF2-40B4-BE49-F238E27FC236}">
                  <a16:creationId xmlns:a16="http://schemas.microsoft.com/office/drawing/2014/main" id="{C10A72EB-A452-4293-B377-47BABE7219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1" name="Freeform 9">
              <a:extLst>
                <a:ext uri="{FF2B5EF4-FFF2-40B4-BE49-F238E27FC236}">
                  <a16:creationId xmlns:a16="http://schemas.microsoft.com/office/drawing/2014/main" id="{A8101224-713E-4D28-B05A-CF0A56E59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2" name="Freeform 10">
              <a:extLst>
                <a:ext uri="{FF2B5EF4-FFF2-40B4-BE49-F238E27FC236}">
                  <a16:creationId xmlns:a16="http://schemas.microsoft.com/office/drawing/2014/main" id="{BEA3F6E4-F1B7-4D2F-9652-3618CC720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3" name="Freeform 11">
              <a:extLst>
                <a:ext uri="{FF2B5EF4-FFF2-40B4-BE49-F238E27FC236}">
                  <a16:creationId xmlns:a16="http://schemas.microsoft.com/office/drawing/2014/main" id="{8A6D6F82-752B-4ADD-A800-79D68A729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4" name="Freeform 12">
              <a:extLst>
                <a:ext uri="{FF2B5EF4-FFF2-40B4-BE49-F238E27FC236}">
                  <a16:creationId xmlns:a16="http://schemas.microsoft.com/office/drawing/2014/main" id="{5B004FB3-6426-4503-AE95-EB15676E0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5" name="Freeform 13">
              <a:extLst>
                <a:ext uri="{FF2B5EF4-FFF2-40B4-BE49-F238E27FC236}">
                  <a16:creationId xmlns:a16="http://schemas.microsoft.com/office/drawing/2014/main" id="{38553780-C865-46B3-BB91-D5DBB1102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6" name="Freeform 14">
              <a:extLst>
                <a:ext uri="{FF2B5EF4-FFF2-40B4-BE49-F238E27FC236}">
                  <a16:creationId xmlns:a16="http://schemas.microsoft.com/office/drawing/2014/main" id="{2B3050C8-3614-4E89-9F1C-C67BB9CE5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7" name="Freeform 15">
              <a:extLst>
                <a:ext uri="{FF2B5EF4-FFF2-40B4-BE49-F238E27FC236}">
                  <a16:creationId xmlns:a16="http://schemas.microsoft.com/office/drawing/2014/main" id="{72DBE2DE-87C7-4AB1-950E-DFCDC38F1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8" name="Freeform 16">
              <a:extLst>
                <a:ext uri="{FF2B5EF4-FFF2-40B4-BE49-F238E27FC236}">
                  <a16:creationId xmlns:a16="http://schemas.microsoft.com/office/drawing/2014/main" id="{9AF3BC82-2F28-4798-8985-293584EA6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9" name="Freeform 17">
              <a:extLst>
                <a:ext uri="{FF2B5EF4-FFF2-40B4-BE49-F238E27FC236}">
                  <a16:creationId xmlns:a16="http://schemas.microsoft.com/office/drawing/2014/main" id="{6180167F-2314-4D1E-A0A9-2809001E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0" name="Freeform 18">
              <a:extLst>
                <a:ext uri="{FF2B5EF4-FFF2-40B4-BE49-F238E27FC236}">
                  <a16:creationId xmlns:a16="http://schemas.microsoft.com/office/drawing/2014/main" id="{EFCBDF3C-AF82-4CF2-BF18-DD187C59F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1" name="Freeform 19">
              <a:extLst>
                <a:ext uri="{FF2B5EF4-FFF2-40B4-BE49-F238E27FC236}">
                  <a16:creationId xmlns:a16="http://schemas.microsoft.com/office/drawing/2014/main" id="{57900165-1B44-4C5E-A251-41CB7195E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2" name="Freeform 20">
              <a:extLst>
                <a:ext uri="{FF2B5EF4-FFF2-40B4-BE49-F238E27FC236}">
                  <a16:creationId xmlns:a16="http://schemas.microsoft.com/office/drawing/2014/main" id="{F2781377-E384-4B5A-9361-E72001D1A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3" name="Freeform 21">
              <a:extLst>
                <a:ext uri="{FF2B5EF4-FFF2-40B4-BE49-F238E27FC236}">
                  <a16:creationId xmlns:a16="http://schemas.microsoft.com/office/drawing/2014/main" id="{C4D3DDE9-56C8-40A9-8971-128939F6B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4" name="Freeform 22">
              <a:extLst>
                <a:ext uri="{FF2B5EF4-FFF2-40B4-BE49-F238E27FC236}">
                  <a16:creationId xmlns:a16="http://schemas.microsoft.com/office/drawing/2014/main" id="{F7481932-1601-4A58-843E-2FFF0FECF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5" name="Freeform 23">
              <a:extLst>
                <a:ext uri="{FF2B5EF4-FFF2-40B4-BE49-F238E27FC236}">
                  <a16:creationId xmlns:a16="http://schemas.microsoft.com/office/drawing/2014/main" id="{2060039F-5F83-44FD-9BA2-92F3D6281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267" name="Group 266">
            <a:extLst>
              <a:ext uri="{FF2B5EF4-FFF2-40B4-BE49-F238E27FC236}">
                <a16:creationId xmlns:a16="http://schemas.microsoft.com/office/drawing/2014/main" id="{80388DF2-4BFA-41B2-B9DA-DA4786489B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268" name="Rectangle 267">
              <a:extLst>
                <a:ext uri="{FF2B5EF4-FFF2-40B4-BE49-F238E27FC236}">
                  <a16:creationId xmlns:a16="http://schemas.microsoft.com/office/drawing/2014/main" id="{A2C5F070-03F5-4DB1-AEFB-CF61484DC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269" name="Isosceles Triangle 268">
              <a:extLst>
                <a:ext uri="{FF2B5EF4-FFF2-40B4-BE49-F238E27FC236}">
                  <a16:creationId xmlns:a16="http://schemas.microsoft.com/office/drawing/2014/main" id="{4C8523F4-682F-4D2B-95A0-D6400EC36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270" name="Rectangle 269">
              <a:extLst>
                <a:ext uri="{FF2B5EF4-FFF2-40B4-BE49-F238E27FC236}">
                  <a16:creationId xmlns:a16="http://schemas.microsoft.com/office/drawing/2014/main" id="{4E08E735-8660-4B10-8380-EB1BB31FC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272" name="Rectangle 271">
            <a:extLst>
              <a:ext uri="{FF2B5EF4-FFF2-40B4-BE49-F238E27FC236}">
                <a16:creationId xmlns:a16="http://schemas.microsoft.com/office/drawing/2014/main" id="{8334A2EF-69D9-41C1-9876-91D7FCF7C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273">
            <a:extLst>
              <a:ext uri="{FF2B5EF4-FFF2-40B4-BE49-F238E27FC236}">
                <a16:creationId xmlns:a16="http://schemas.microsoft.com/office/drawing/2014/main" id="{874C0C03-1202-4DC9-BA33-998DDFB3F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75" name="Freeform 5">
              <a:extLst>
                <a:ext uri="{FF2B5EF4-FFF2-40B4-BE49-F238E27FC236}">
                  <a16:creationId xmlns:a16="http://schemas.microsoft.com/office/drawing/2014/main" id="{60BF984B-F4C1-4BF0-B296-72CAD8814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Freeform 6">
              <a:extLst>
                <a:ext uri="{FF2B5EF4-FFF2-40B4-BE49-F238E27FC236}">
                  <a16:creationId xmlns:a16="http://schemas.microsoft.com/office/drawing/2014/main" id="{2E887C16-A8CC-48BD-A34B-69B5D14BE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Freeform 7">
              <a:extLst>
                <a:ext uri="{FF2B5EF4-FFF2-40B4-BE49-F238E27FC236}">
                  <a16:creationId xmlns:a16="http://schemas.microsoft.com/office/drawing/2014/main" id="{1194B805-0CE2-4FD6-804E-2771E18BB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Freeform 8">
              <a:extLst>
                <a:ext uri="{FF2B5EF4-FFF2-40B4-BE49-F238E27FC236}">
                  <a16:creationId xmlns:a16="http://schemas.microsoft.com/office/drawing/2014/main" id="{96000EBD-113B-4BB5-94F2-B2C961094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Freeform 9">
              <a:extLst>
                <a:ext uri="{FF2B5EF4-FFF2-40B4-BE49-F238E27FC236}">
                  <a16:creationId xmlns:a16="http://schemas.microsoft.com/office/drawing/2014/main" id="{C2C37892-BF6A-4DDB-BAA9-48B6A051E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Freeform 10">
              <a:extLst>
                <a:ext uri="{FF2B5EF4-FFF2-40B4-BE49-F238E27FC236}">
                  <a16:creationId xmlns:a16="http://schemas.microsoft.com/office/drawing/2014/main" id="{B3A53A2B-EB9B-4318-A7F9-E371D211E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Freeform 11">
              <a:extLst>
                <a:ext uri="{FF2B5EF4-FFF2-40B4-BE49-F238E27FC236}">
                  <a16:creationId xmlns:a16="http://schemas.microsoft.com/office/drawing/2014/main" id="{59001F5F-9338-43E1-BB4B-21C681CA2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Freeform 12">
              <a:extLst>
                <a:ext uri="{FF2B5EF4-FFF2-40B4-BE49-F238E27FC236}">
                  <a16:creationId xmlns:a16="http://schemas.microsoft.com/office/drawing/2014/main" id="{24781ABE-347F-40E9-9BB2-3E35C8F15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Freeform 13">
              <a:extLst>
                <a:ext uri="{FF2B5EF4-FFF2-40B4-BE49-F238E27FC236}">
                  <a16:creationId xmlns:a16="http://schemas.microsoft.com/office/drawing/2014/main" id="{6D8A7767-4D16-4AB7-8277-D66FEC7F7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Freeform 14">
              <a:extLst>
                <a:ext uri="{FF2B5EF4-FFF2-40B4-BE49-F238E27FC236}">
                  <a16:creationId xmlns:a16="http://schemas.microsoft.com/office/drawing/2014/main" id="{1B7D649D-9559-4E1D-937A-351948350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15">
              <a:extLst>
                <a:ext uri="{FF2B5EF4-FFF2-40B4-BE49-F238E27FC236}">
                  <a16:creationId xmlns:a16="http://schemas.microsoft.com/office/drawing/2014/main" id="{45AA5D21-8C7B-4C77-815C-C3A8EA0A5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Freeform 16">
              <a:extLst>
                <a:ext uri="{FF2B5EF4-FFF2-40B4-BE49-F238E27FC236}">
                  <a16:creationId xmlns:a16="http://schemas.microsoft.com/office/drawing/2014/main" id="{D7A46675-AA96-41DB-B9DB-CAA471A2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Freeform 17">
              <a:extLst>
                <a:ext uri="{FF2B5EF4-FFF2-40B4-BE49-F238E27FC236}">
                  <a16:creationId xmlns:a16="http://schemas.microsoft.com/office/drawing/2014/main" id="{82090F8A-ECF2-423C-98D0-8EF226220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Freeform 18">
              <a:extLst>
                <a:ext uri="{FF2B5EF4-FFF2-40B4-BE49-F238E27FC236}">
                  <a16:creationId xmlns:a16="http://schemas.microsoft.com/office/drawing/2014/main" id="{EA5DE46B-A4BE-407F-835A-693D3E979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Freeform 19">
              <a:extLst>
                <a:ext uri="{FF2B5EF4-FFF2-40B4-BE49-F238E27FC236}">
                  <a16:creationId xmlns:a16="http://schemas.microsoft.com/office/drawing/2014/main" id="{429E4297-5489-465D-A6D7-03BD468E0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Freeform 20">
              <a:extLst>
                <a:ext uri="{FF2B5EF4-FFF2-40B4-BE49-F238E27FC236}">
                  <a16:creationId xmlns:a16="http://schemas.microsoft.com/office/drawing/2014/main" id="{69A4CFA1-B603-453B-AC53-49E8A8DF7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Freeform 21">
              <a:extLst>
                <a:ext uri="{FF2B5EF4-FFF2-40B4-BE49-F238E27FC236}">
                  <a16:creationId xmlns:a16="http://schemas.microsoft.com/office/drawing/2014/main" id="{7A997EDF-8927-490B-AD5F-046317B8B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Freeform 22">
              <a:extLst>
                <a:ext uri="{FF2B5EF4-FFF2-40B4-BE49-F238E27FC236}">
                  <a16:creationId xmlns:a16="http://schemas.microsoft.com/office/drawing/2014/main" id="{3C91BE84-B1A4-4592-A942-2C72C86DD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Freeform 23">
              <a:extLst>
                <a:ext uri="{FF2B5EF4-FFF2-40B4-BE49-F238E27FC236}">
                  <a16:creationId xmlns:a16="http://schemas.microsoft.com/office/drawing/2014/main" id="{A0AAA5CD-6E44-429A-91FA-D650BAF9E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7D43CB4-8599-D5CC-F99F-238888F1CBD1}"/>
              </a:ext>
            </a:extLst>
          </p:cNvPr>
          <p:cNvSpPr>
            <a:spLocks noGrp="1"/>
          </p:cNvSpPr>
          <p:nvPr>
            <p:ph type="title"/>
          </p:nvPr>
        </p:nvSpPr>
        <p:spPr>
          <a:xfrm>
            <a:off x="7550663" y="1455611"/>
            <a:ext cx="3849624" cy="2312521"/>
          </a:xfrm>
        </p:spPr>
        <p:txBody>
          <a:bodyPr vert="horz" lIns="228600" tIns="228600" rIns="228600" bIns="0" rtlCol="0" anchor="b">
            <a:normAutofit/>
          </a:bodyPr>
          <a:lstStyle/>
          <a:p>
            <a:pPr algn="l">
              <a:lnSpc>
                <a:spcPct val="80000"/>
              </a:lnSpc>
            </a:pPr>
            <a:r>
              <a:rPr lang="en-US">
                <a:solidFill>
                  <a:schemeClr val="tx2"/>
                </a:solidFill>
                <a:latin typeface="+mn-lt"/>
              </a:rPr>
              <a:t>NRW Lines </a:t>
            </a:r>
          </a:p>
        </p:txBody>
      </p:sp>
      <p:sp>
        <p:nvSpPr>
          <p:cNvPr id="295" name="Rectangle 294">
            <a:extLst>
              <a:ext uri="{FF2B5EF4-FFF2-40B4-BE49-F238E27FC236}">
                <a16:creationId xmlns:a16="http://schemas.microsoft.com/office/drawing/2014/main" id="{C8CA0C52-5ACA-4F17-AA4A-312E0E110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CC3B7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map with purple dots&#10;&#10;Description automatically generated">
            <a:extLst>
              <a:ext uri="{FF2B5EF4-FFF2-40B4-BE49-F238E27FC236}">
                <a16:creationId xmlns:a16="http://schemas.microsoft.com/office/drawing/2014/main" id="{EB5BDC78-191C-5554-0FF9-B18D533BAD54}"/>
              </a:ext>
            </a:extLst>
          </p:cNvPr>
          <p:cNvPicPr>
            <a:picLocks noChangeAspect="1"/>
          </p:cNvPicPr>
          <p:nvPr/>
        </p:nvPicPr>
        <p:blipFill rotWithShape="1">
          <a:blip r:embed="rId2">
            <a:extLst>
              <a:ext uri="{28A0092B-C50C-407E-A947-70E740481C1C}">
                <a14:useLocalDpi xmlns:a14="http://schemas.microsoft.com/office/drawing/2010/main" val="0"/>
              </a:ext>
            </a:extLst>
          </a:blip>
          <a:srcRect l="3500" r="40794" b="3"/>
          <a:stretch/>
        </p:blipFill>
        <p:spPr>
          <a:xfrm>
            <a:off x="972114" y="960214"/>
            <a:ext cx="2740491" cy="4919472"/>
          </a:xfrm>
          <a:prstGeom prst="rect">
            <a:avLst/>
          </a:prstGeom>
          <a:ln w="12700">
            <a:noFill/>
          </a:ln>
        </p:spPr>
      </p:pic>
      <p:pic>
        <p:nvPicPr>
          <p:cNvPr id="4" name="Grafik 3">
            <a:extLst>
              <a:ext uri="{FF2B5EF4-FFF2-40B4-BE49-F238E27FC236}">
                <a16:creationId xmlns:a16="http://schemas.microsoft.com/office/drawing/2014/main" id="{771351DE-E797-0956-CB85-BFC14F725818}"/>
              </a:ext>
            </a:extLst>
          </p:cNvPr>
          <p:cNvPicPr>
            <a:picLocks noChangeAspect="1"/>
          </p:cNvPicPr>
          <p:nvPr/>
        </p:nvPicPr>
        <p:blipFill rotWithShape="1">
          <a:blip r:embed="rId3"/>
          <a:srcRect l="8999" r="35167" b="3"/>
          <a:stretch/>
        </p:blipFill>
        <p:spPr>
          <a:xfrm>
            <a:off x="3867151" y="960214"/>
            <a:ext cx="2746812" cy="4919472"/>
          </a:xfrm>
          <a:prstGeom prst="rect">
            <a:avLst/>
          </a:prstGeom>
        </p:spPr>
      </p:pic>
      <p:sp>
        <p:nvSpPr>
          <p:cNvPr id="297"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50273" y="3291386"/>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440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sp>
        <p:nvSpPr>
          <p:cNvPr id="2" name="Title 1">
            <a:extLst>
              <a:ext uri="{FF2B5EF4-FFF2-40B4-BE49-F238E27FC236}">
                <a16:creationId xmlns:a16="http://schemas.microsoft.com/office/drawing/2014/main" id="{4FB879B0-8EFD-ED2B-268A-B386DE6C1643}"/>
              </a:ext>
            </a:extLst>
          </p:cNvPr>
          <p:cNvSpPr>
            <a:spLocks noGrp="1"/>
          </p:cNvSpPr>
          <p:nvPr>
            <p:ph type="title"/>
          </p:nvPr>
        </p:nvSpPr>
        <p:spPr>
          <a:xfrm>
            <a:off x="888631" y="4760132"/>
            <a:ext cx="3947420" cy="1777829"/>
          </a:xfrm>
        </p:spPr>
        <p:txBody>
          <a:bodyPr>
            <a:normAutofit/>
          </a:bodyPr>
          <a:lstStyle/>
          <a:p>
            <a:pPr algn="l"/>
            <a:r>
              <a:rPr lang="en-DE"/>
              <a:t>Paths</a:t>
            </a:r>
          </a:p>
        </p:txBody>
      </p:sp>
      <p:sp>
        <p:nvSpPr>
          <p:cNvPr id="63" name="Freeform: Shape 6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Grafik 3" descr="Ein Bild, das Text, Screenshot, Reihe, Schrift enthält.&#10;&#10;Automatisch generierte Beschreibung">
            <a:extLst>
              <a:ext uri="{FF2B5EF4-FFF2-40B4-BE49-F238E27FC236}">
                <a16:creationId xmlns:a16="http://schemas.microsoft.com/office/drawing/2014/main" id="{5EAAC6A9-BF9E-37B7-3294-ED9722C59E20}"/>
              </a:ext>
            </a:extLst>
          </p:cNvPr>
          <p:cNvPicPr>
            <a:picLocks noChangeAspect="1"/>
          </p:cNvPicPr>
          <p:nvPr/>
        </p:nvPicPr>
        <p:blipFill>
          <a:blip r:embed="rId3"/>
          <a:stretch>
            <a:fillRect/>
          </a:stretch>
        </p:blipFill>
        <p:spPr>
          <a:xfrm>
            <a:off x="1160633" y="671951"/>
            <a:ext cx="9879728" cy="3359108"/>
          </a:xfrm>
          <a:prstGeom prst="rect">
            <a:avLst/>
          </a:prstGeom>
        </p:spPr>
      </p:pic>
      <p:sp>
        <p:nvSpPr>
          <p:cNvPr id="9" name="Content Placeholder 8">
            <a:extLst>
              <a:ext uri="{FF2B5EF4-FFF2-40B4-BE49-F238E27FC236}">
                <a16:creationId xmlns:a16="http://schemas.microsoft.com/office/drawing/2014/main" id="{37F297BC-E602-CC59-40A1-B9CF4F36015D}"/>
              </a:ext>
            </a:extLst>
          </p:cNvPr>
          <p:cNvSpPr>
            <a:spLocks noGrp="1"/>
          </p:cNvSpPr>
          <p:nvPr>
            <p:ph idx="1"/>
          </p:nvPr>
        </p:nvSpPr>
        <p:spPr>
          <a:xfrm>
            <a:off x="5118447" y="4767660"/>
            <a:ext cx="6281873" cy="1770300"/>
          </a:xfrm>
        </p:spPr>
        <p:txBody>
          <a:bodyPr>
            <a:normAutofit/>
          </a:bodyPr>
          <a:lstStyle/>
          <a:p>
            <a:r>
              <a:rPr lang="en-US"/>
              <a:t>The path inherits information of all previous stations</a:t>
            </a:r>
          </a:p>
          <a:p>
            <a:r>
              <a:rPr lang="en-US"/>
              <a:t>Data was cleaned to only show the last station before the current </a:t>
            </a:r>
          </a:p>
        </p:txBody>
      </p:sp>
    </p:spTree>
    <p:extLst>
      <p:ext uri="{BB962C8B-B14F-4D97-AF65-F5344CB8AC3E}">
        <p14:creationId xmlns:p14="http://schemas.microsoft.com/office/powerpoint/2010/main" val="12425638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65" name="Content Placeholder 8">
            <a:extLst>
              <a:ext uri="{FF2B5EF4-FFF2-40B4-BE49-F238E27FC236}">
                <a16:creationId xmlns:a16="http://schemas.microsoft.com/office/drawing/2014/main" id="{7F9BB851-EE63-769C-08A6-B79C49468C90}"/>
              </a:ext>
            </a:extLst>
          </p:cNvPr>
          <p:cNvSpPr>
            <a:spLocks noGrp="1"/>
          </p:cNvSpPr>
          <p:nvPr>
            <p:ph idx="1"/>
          </p:nvPr>
        </p:nvSpPr>
        <p:spPr>
          <a:xfrm>
            <a:off x="5118447" y="4767660"/>
            <a:ext cx="6281873" cy="1770300"/>
          </a:xfrm>
        </p:spPr>
        <p:txBody>
          <a:bodyPr>
            <a:normAutofit/>
          </a:bodyPr>
          <a:lstStyle/>
          <a:p>
            <a:r>
              <a:rPr lang="en-US"/>
              <a:t>Adding the Station, Line and Path analysis together</a:t>
            </a:r>
          </a:p>
          <a:p>
            <a:r>
              <a:rPr lang="en-US"/>
              <a:t>These Stations occur the most often among the three analysis approaches</a:t>
            </a:r>
          </a:p>
        </p:txBody>
      </p:sp>
      <p:pic>
        <p:nvPicPr>
          <p:cNvPr id="3" name="Grafik 2">
            <a:extLst>
              <a:ext uri="{FF2B5EF4-FFF2-40B4-BE49-F238E27FC236}">
                <a16:creationId xmlns:a16="http://schemas.microsoft.com/office/drawing/2014/main" id="{EFCFCFEA-4B7D-EF17-F23F-005A348BD5DE}"/>
              </a:ext>
            </a:extLst>
          </p:cNvPr>
          <p:cNvPicPr>
            <a:picLocks noChangeAspect="1"/>
          </p:cNvPicPr>
          <p:nvPr/>
        </p:nvPicPr>
        <p:blipFill>
          <a:blip r:embed="rId3"/>
          <a:stretch>
            <a:fillRect/>
          </a:stretch>
        </p:blipFill>
        <p:spPr>
          <a:xfrm>
            <a:off x="3373593" y="211959"/>
            <a:ext cx="5271234" cy="4012740"/>
          </a:xfrm>
          <a:prstGeom prst="rect">
            <a:avLst/>
          </a:prstGeom>
        </p:spPr>
      </p:pic>
      <p:graphicFrame>
        <p:nvGraphicFramePr>
          <p:cNvPr id="7" name="Tabelle 6">
            <a:extLst>
              <a:ext uri="{FF2B5EF4-FFF2-40B4-BE49-F238E27FC236}">
                <a16:creationId xmlns:a16="http://schemas.microsoft.com/office/drawing/2014/main" id="{3E93665C-5844-2A56-97E7-345BC278F49C}"/>
              </a:ext>
            </a:extLst>
          </p:cNvPr>
          <p:cNvGraphicFramePr>
            <a:graphicFrameLocks noGrp="1"/>
          </p:cNvGraphicFramePr>
          <p:nvPr>
            <p:extLst>
              <p:ext uri="{D42A27DB-BD31-4B8C-83A1-F6EECF244321}">
                <p14:modId xmlns:p14="http://schemas.microsoft.com/office/powerpoint/2010/main" val="662276475"/>
              </p:ext>
            </p:extLst>
          </p:nvPr>
        </p:nvGraphicFramePr>
        <p:xfrm>
          <a:off x="638550" y="4749784"/>
          <a:ext cx="4049813" cy="1939131"/>
        </p:xfrm>
        <a:graphic>
          <a:graphicData uri="http://schemas.openxmlformats.org/drawingml/2006/table">
            <a:tbl>
              <a:tblPr>
                <a:tableStyleId>{6E25E649-3F16-4E02-A733-19D2CDBF48F0}</a:tableStyleId>
              </a:tblPr>
              <a:tblGrid>
                <a:gridCol w="1881188">
                  <a:extLst>
                    <a:ext uri="{9D8B030D-6E8A-4147-A177-3AD203B41FA5}">
                      <a16:colId xmlns:a16="http://schemas.microsoft.com/office/drawing/2014/main" val="2284528913"/>
                    </a:ext>
                  </a:extLst>
                </a:gridCol>
                <a:gridCol w="206897">
                  <a:extLst>
                    <a:ext uri="{9D8B030D-6E8A-4147-A177-3AD203B41FA5}">
                      <a16:colId xmlns:a16="http://schemas.microsoft.com/office/drawing/2014/main" val="2418833756"/>
                    </a:ext>
                  </a:extLst>
                </a:gridCol>
                <a:gridCol w="1779969">
                  <a:extLst>
                    <a:ext uri="{9D8B030D-6E8A-4147-A177-3AD203B41FA5}">
                      <a16:colId xmlns:a16="http://schemas.microsoft.com/office/drawing/2014/main" val="3710188013"/>
                    </a:ext>
                  </a:extLst>
                </a:gridCol>
                <a:gridCol w="181759">
                  <a:extLst>
                    <a:ext uri="{9D8B030D-6E8A-4147-A177-3AD203B41FA5}">
                      <a16:colId xmlns:a16="http://schemas.microsoft.com/office/drawing/2014/main" val="3199270941"/>
                    </a:ext>
                  </a:extLst>
                </a:gridCol>
              </a:tblGrid>
              <a:tr h="147843">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Stuttgart-</a:t>
                      </a:r>
                      <a:r>
                        <a:rPr lang="de-DE" sz="1400" b="0" u="none" strike="noStrike" cap="none" spc="0" err="1">
                          <a:ln w="0"/>
                          <a:solidFill>
                            <a:schemeClr val="tx1"/>
                          </a:solidFill>
                          <a:effectLst>
                            <a:outerShdw blurRad="38100" dist="19050" dir="2700000" algn="tl" rotWithShape="0">
                              <a:schemeClr val="dk1">
                                <a:alpha val="40000"/>
                              </a:schemeClr>
                            </a:outerShdw>
                          </a:effectLst>
                        </a:rPr>
                        <a:t>BadCannstatt</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w="25400" cmpd="sng">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7</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w="25400" cmpd="sng">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Waiblingen</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w="25400" cmpd="sng">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4</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w="254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20964347"/>
                  </a:ext>
                </a:extLst>
              </a:tr>
              <a:tr h="245178">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WuppertalHbf</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5</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HanauHbf</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4</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13432632"/>
                  </a:ext>
                </a:extLst>
              </a:tr>
              <a:tr h="245178">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MünchenIsartor</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5</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MünchenMarienplatz</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4</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97607539"/>
                  </a:ext>
                </a:extLst>
              </a:tr>
              <a:tr h="245178">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StuttgartUniversität</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5</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Rüsselsheim</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4</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53499742"/>
                  </a:ext>
                </a:extLst>
              </a:tr>
              <a:tr h="245178">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MünchenKarlsplatz</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4</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FrankfurtHbf</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4</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14710387"/>
                  </a:ext>
                </a:extLst>
              </a:tr>
              <a:tr h="245178">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DuisburgHbf</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4</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KarlsruheHbf</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3</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8167954"/>
                  </a:ext>
                </a:extLst>
              </a:tr>
              <a:tr h="245178">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StuttgartStadtmitte</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4</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Rot-</a:t>
                      </a:r>
                      <a:r>
                        <a:rPr lang="de-DE" sz="1400" b="0" u="none" strike="noStrike" cap="none" spc="0" err="1">
                          <a:ln w="0"/>
                          <a:solidFill>
                            <a:schemeClr val="tx1"/>
                          </a:solidFill>
                          <a:effectLst>
                            <a:outerShdw blurRad="38100" dist="19050" dir="2700000" algn="tl" rotWithShape="0">
                              <a:schemeClr val="dk1">
                                <a:alpha val="40000"/>
                              </a:schemeClr>
                            </a:outerShdw>
                          </a:effectLst>
                        </a:rPr>
                        <a:t>Malsch</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3</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5544530"/>
                  </a:ext>
                </a:extLst>
              </a:tr>
              <a:tr h="245178">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OffenbachMarktplatz</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w="25400" cmpd="sng">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4</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w="25400" cmpd="sng">
                      <a:noFill/>
                    </a:lnB>
                    <a:lnTlToBr w="12700" cmpd="sng">
                      <a:noFill/>
                      <a:prstDash val="solid"/>
                    </a:lnTlToBr>
                    <a:lnBlToTr w="12700" cmpd="sng">
                      <a:noFill/>
                      <a:prstDash val="solid"/>
                    </a:lnBlToTr>
                    <a:noFill/>
                  </a:tcPr>
                </a:tc>
                <a:tc>
                  <a:txBody>
                    <a:bodyPr/>
                    <a:lstStyle/>
                    <a:p>
                      <a:pPr algn="r" fontAlgn="b"/>
                      <a:r>
                        <a:rPr lang="de-DE" sz="1400" b="0" u="none" strike="noStrike" cap="none" spc="0" err="1">
                          <a:ln w="0"/>
                          <a:solidFill>
                            <a:schemeClr val="tx1"/>
                          </a:solidFill>
                          <a:effectLst>
                            <a:outerShdw blurRad="38100" dist="19050" dir="2700000" algn="tl" rotWithShape="0">
                              <a:schemeClr val="dk1">
                                <a:alpha val="40000"/>
                              </a:schemeClr>
                            </a:outerShdw>
                          </a:effectLst>
                        </a:rPr>
                        <a:t>MannheimHbf</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w="25400" cmpd="sng">
                      <a:noFill/>
                    </a:lnB>
                    <a:lnTlToBr w="12700" cmpd="sng">
                      <a:noFill/>
                      <a:prstDash val="solid"/>
                    </a:lnTlToBr>
                    <a:lnBlToTr w="12700" cmpd="sng">
                      <a:noFill/>
                      <a:prstDash val="solid"/>
                    </a:lnBlToTr>
                    <a:noFill/>
                  </a:tcPr>
                </a:tc>
                <a:tc>
                  <a:txBody>
                    <a:bodyPr/>
                    <a:lstStyle/>
                    <a:p>
                      <a:pPr algn="r" fontAlgn="b"/>
                      <a:r>
                        <a:rPr lang="de-DE" sz="1400" b="0" u="none" strike="noStrike" cap="none" spc="0">
                          <a:ln w="0"/>
                          <a:solidFill>
                            <a:schemeClr val="tx1"/>
                          </a:solidFill>
                          <a:effectLst>
                            <a:outerShdw blurRad="38100" dist="19050" dir="2700000" algn="tl" rotWithShape="0">
                              <a:schemeClr val="dk1">
                                <a:alpha val="40000"/>
                              </a:schemeClr>
                            </a:outerShdw>
                          </a:effectLst>
                        </a:rPr>
                        <a:t>3</a:t>
                      </a:r>
                      <a:endParaRPr lang="de-DE" sz="1400" b="0" i="0" u="none" strike="noStrike" cap="none" spc="0">
                        <a:ln w="0"/>
                        <a:solidFill>
                          <a:schemeClr val="tx1"/>
                        </a:solidFill>
                        <a:effectLst>
                          <a:outerShdw blurRad="38100" dist="19050" dir="2700000" algn="tl" rotWithShape="0">
                            <a:schemeClr val="dk1">
                              <a:alpha val="40000"/>
                            </a:schemeClr>
                          </a:outerShdw>
                        </a:effectLst>
                        <a:latin typeface="Aptos Narrow" panose="020B0004020202020204" pitchFamily="34" charset="0"/>
                      </a:endParaRPr>
                    </a:p>
                  </a:txBody>
                  <a:tcPr marL="9525" marR="9525" marT="9525" marB="0" anchor="b">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1012289"/>
                  </a:ext>
                </a:extLst>
              </a:tr>
            </a:tbl>
          </a:graphicData>
        </a:graphic>
      </p:graphicFrame>
    </p:spTree>
    <p:extLst>
      <p:ext uri="{BB962C8B-B14F-4D97-AF65-F5344CB8AC3E}">
        <p14:creationId xmlns:p14="http://schemas.microsoft.com/office/powerpoint/2010/main" val="169310947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6"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1"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3"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9"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5"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4"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7"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6"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49"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0"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1"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2"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3"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4"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5"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6"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7"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8"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60" name="Group 59">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61" name="Rectangle 60">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62" name="Isosceles Triangle 61">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63" name="Rectangle 62">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65" name="Rectangle 64">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el 1">
            <a:extLst>
              <a:ext uri="{FF2B5EF4-FFF2-40B4-BE49-F238E27FC236}">
                <a16:creationId xmlns:a16="http://schemas.microsoft.com/office/drawing/2014/main" id="{E50A2FC5-D511-0C0E-A9EF-09442BC53273}"/>
              </a:ext>
            </a:extLst>
          </p:cNvPr>
          <p:cNvSpPr>
            <a:spLocks noGrp="1"/>
          </p:cNvSpPr>
          <p:nvPr>
            <p:ph type="title"/>
          </p:nvPr>
        </p:nvSpPr>
        <p:spPr>
          <a:xfrm>
            <a:off x="8812361" y="1014177"/>
            <a:ext cx="3214529" cy="2468207"/>
          </a:xfrm>
        </p:spPr>
        <p:txBody>
          <a:bodyPr vert="horz" lIns="228600" tIns="228600" rIns="228600" bIns="0" rtlCol="0" anchor="b">
            <a:normAutofit/>
          </a:bodyPr>
          <a:lstStyle/>
          <a:p>
            <a:pPr algn="l">
              <a:lnSpc>
                <a:spcPct val="80000"/>
              </a:lnSpc>
            </a:pPr>
            <a:r>
              <a:rPr lang="en-US">
                <a:solidFill>
                  <a:schemeClr val="tx2"/>
                </a:solidFill>
                <a:latin typeface="+mn-lt"/>
              </a:rPr>
              <a:t>Part 4: </a:t>
            </a:r>
          </a:p>
        </p:txBody>
      </p:sp>
      <p:sp>
        <p:nvSpPr>
          <p:cNvPr id="89"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Shape 92">
            <a:extLst>
              <a:ext uri="{FF2B5EF4-FFF2-40B4-BE49-F238E27FC236}">
                <a16:creationId xmlns:a16="http://schemas.microsoft.com/office/drawing/2014/main" id="{138AF5D2-3A9C-4E8F-B879-36865366A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4" name="Picture 33" descr="Graph on document with pen">
            <a:extLst>
              <a:ext uri="{FF2B5EF4-FFF2-40B4-BE49-F238E27FC236}">
                <a16:creationId xmlns:a16="http://schemas.microsoft.com/office/drawing/2014/main" id="{8A76C647-5F3A-32FF-DBC9-90D4E871D0DE}"/>
              </a:ext>
            </a:extLst>
          </p:cNvPr>
          <p:cNvPicPr>
            <a:picLocks noChangeAspect="1"/>
          </p:cNvPicPr>
          <p:nvPr/>
        </p:nvPicPr>
        <p:blipFill rotWithShape="1">
          <a:blip r:embed="rId2"/>
          <a:srcRect l="1516" r="1513" b="-2"/>
          <a:stretch/>
        </p:blipFill>
        <p:spPr>
          <a:xfrm>
            <a:off x="932740" y="461405"/>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5" name="Titel 1">
            <a:extLst>
              <a:ext uri="{FF2B5EF4-FFF2-40B4-BE49-F238E27FC236}">
                <a16:creationId xmlns:a16="http://schemas.microsoft.com/office/drawing/2014/main" id="{3BC29941-D2CE-1FA4-B99E-C7BD586F0C54}"/>
              </a:ext>
            </a:extLst>
          </p:cNvPr>
          <p:cNvSpPr txBox="1">
            <a:spLocks/>
          </p:cNvSpPr>
          <p:nvPr/>
        </p:nvSpPr>
        <p:spPr>
          <a:xfrm>
            <a:off x="8784793" y="2102911"/>
            <a:ext cx="3214529" cy="2468207"/>
          </a:xfrm>
          <a:prstGeom prst="rect">
            <a:avLst/>
          </a:prstGeom>
        </p:spPr>
        <p:txBody>
          <a:bodyPr vert="horz" lIns="228600" tIns="228600" rIns="228600" bIns="0" rtlCol="0" anchor="b">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lnSpc>
                <a:spcPct val="80000"/>
              </a:lnSpc>
            </a:pPr>
            <a:r>
              <a:rPr lang="en-US">
                <a:solidFill>
                  <a:schemeClr val="tx2"/>
                </a:solidFill>
                <a:latin typeface="+mn-lt"/>
              </a:rPr>
              <a:t>Summary and Outlook</a:t>
            </a:r>
          </a:p>
        </p:txBody>
      </p:sp>
    </p:spTree>
    <p:extLst>
      <p:ext uri="{BB962C8B-B14F-4D97-AF65-F5344CB8AC3E}">
        <p14:creationId xmlns:p14="http://schemas.microsoft.com/office/powerpoint/2010/main" val="267967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8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8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8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8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8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8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87" name="Group 8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8" name="Rectangle 8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89" name="Isosceles Triangle 8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90" name="Rectangle 8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92" name="Rectangle 91">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C45C2D1-83A2-C206-953F-156935EDFE15}"/>
              </a:ext>
            </a:extLst>
          </p:cNvPr>
          <p:cNvSpPr>
            <a:spLocks noGrp="1"/>
          </p:cNvSpPr>
          <p:nvPr>
            <p:ph type="title"/>
          </p:nvPr>
        </p:nvSpPr>
        <p:spPr>
          <a:xfrm>
            <a:off x="8825306" y="1477651"/>
            <a:ext cx="2929372" cy="2468207"/>
          </a:xfrm>
        </p:spPr>
        <p:txBody>
          <a:bodyPr vert="horz" lIns="228600" tIns="228600" rIns="228600" bIns="0" rtlCol="0" anchor="b">
            <a:normAutofit/>
          </a:bodyPr>
          <a:lstStyle/>
          <a:p>
            <a:pPr algn="l">
              <a:lnSpc>
                <a:spcPct val="80000"/>
              </a:lnSpc>
            </a:pPr>
            <a:r>
              <a:rPr lang="en-US" sz="4000">
                <a:solidFill>
                  <a:schemeClr val="tx2"/>
                </a:solidFill>
                <a:latin typeface="+mn-lt"/>
              </a:rPr>
              <a:t>Motivation</a:t>
            </a:r>
          </a:p>
        </p:txBody>
      </p:sp>
      <p:sp>
        <p:nvSpPr>
          <p:cNvPr id="3" name="Content Placeholder 2">
            <a:extLst>
              <a:ext uri="{FF2B5EF4-FFF2-40B4-BE49-F238E27FC236}">
                <a16:creationId xmlns:a16="http://schemas.microsoft.com/office/drawing/2014/main" id="{8323BC62-C29D-1B16-CB92-064B3D574078}"/>
              </a:ext>
            </a:extLst>
          </p:cNvPr>
          <p:cNvSpPr>
            <a:spLocks noGrp="1"/>
          </p:cNvSpPr>
          <p:nvPr>
            <p:ph type="body" idx="1"/>
          </p:nvPr>
        </p:nvSpPr>
        <p:spPr>
          <a:xfrm>
            <a:off x="8583294" y="4073959"/>
            <a:ext cx="3724378" cy="2241694"/>
          </a:xfrm>
        </p:spPr>
        <p:txBody>
          <a:bodyPr vert="horz" lIns="91440" tIns="0" rIns="91440" bIns="45720" rtlCol="0">
            <a:noAutofit/>
          </a:bodyPr>
          <a:lstStyle/>
          <a:p>
            <a:pPr algn="l">
              <a:lnSpc>
                <a:spcPct val="90000"/>
              </a:lnSpc>
            </a:pPr>
            <a:r>
              <a:rPr lang="en-US" sz="1200">
                <a:solidFill>
                  <a:schemeClr val="tx1"/>
                </a:solidFill>
              </a:rPr>
              <a:t>In light of the recent international critique on the German public transportation during the European Football Championship, we are keen on improving the situation by analyzing weak points in the DB Infrastructure for optimization prioritization</a:t>
            </a:r>
          </a:p>
        </p:txBody>
      </p:sp>
      <p:sp>
        <p:nvSpPr>
          <p:cNvPr id="116"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Shape 119">
            <a:extLst>
              <a:ext uri="{FF2B5EF4-FFF2-40B4-BE49-F238E27FC236}">
                <a16:creationId xmlns:a16="http://schemas.microsoft.com/office/drawing/2014/main" id="{138AF5D2-3A9C-4E8F-B879-36865366A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descr="Light trail of road">
            <a:extLst>
              <a:ext uri="{FF2B5EF4-FFF2-40B4-BE49-F238E27FC236}">
                <a16:creationId xmlns:a16="http://schemas.microsoft.com/office/drawing/2014/main" id="{4265EF6E-3A66-AC63-E7D0-3B8AFB5D93F5}"/>
              </a:ext>
            </a:extLst>
          </p:cNvPr>
          <p:cNvPicPr>
            <a:picLocks noChangeAspect="1"/>
          </p:cNvPicPr>
          <p:nvPr/>
        </p:nvPicPr>
        <p:blipFill rotWithShape="1">
          <a:blip r:embed="rId3"/>
          <a:srcRect l="5837" r="4822" b="1"/>
          <a:stretch/>
        </p:blipFill>
        <p:spPr>
          <a:xfrm>
            <a:off x="932740" y="461405"/>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054392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Group 7">
            <a:extLst>
              <a:ext uri="{FF2B5EF4-FFF2-40B4-BE49-F238E27FC236}">
                <a16:creationId xmlns:a16="http://schemas.microsoft.com/office/drawing/2014/main" id="{15E1AC81-83F2-45A8-9054-15570F4E25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 name="Freeform 5">
              <a:extLst>
                <a:ext uri="{FF2B5EF4-FFF2-40B4-BE49-F238E27FC236}">
                  <a16:creationId xmlns:a16="http://schemas.microsoft.com/office/drawing/2014/main" id="{B15AA7C5-9BFE-4B90-A119-467AFACE9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 name="Freeform 6">
              <a:extLst>
                <a:ext uri="{FF2B5EF4-FFF2-40B4-BE49-F238E27FC236}">
                  <a16:creationId xmlns:a16="http://schemas.microsoft.com/office/drawing/2014/main" id="{944AB87D-35AF-4719-9940-5822E7702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 name="Freeform 7">
              <a:extLst>
                <a:ext uri="{FF2B5EF4-FFF2-40B4-BE49-F238E27FC236}">
                  <a16:creationId xmlns:a16="http://schemas.microsoft.com/office/drawing/2014/main" id="{E8B33BE3-7890-4628-9322-7EFBA3375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 name="Freeform 8">
              <a:extLst>
                <a:ext uri="{FF2B5EF4-FFF2-40B4-BE49-F238E27FC236}">
                  <a16:creationId xmlns:a16="http://schemas.microsoft.com/office/drawing/2014/main" id="{01AD3ECF-519E-45E2-99DA-F5C1B507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 name="Freeform 9">
              <a:extLst>
                <a:ext uri="{FF2B5EF4-FFF2-40B4-BE49-F238E27FC236}">
                  <a16:creationId xmlns:a16="http://schemas.microsoft.com/office/drawing/2014/main" id="{C050E700-0FF1-4D25-B54C-84BA04FCD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4" name="Freeform 10">
              <a:extLst>
                <a:ext uri="{FF2B5EF4-FFF2-40B4-BE49-F238E27FC236}">
                  <a16:creationId xmlns:a16="http://schemas.microsoft.com/office/drawing/2014/main" id="{720D9C11-F5C9-41B0-B2F2-EE20BC3D0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5" name="Freeform 11">
              <a:extLst>
                <a:ext uri="{FF2B5EF4-FFF2-40B4-BE49-F238E27FC236}">
                  <a16:creationId xmlns:a16="http://schemas.microsoft.com/office/drawing/2014/main" id="{623A9DA0-857E-4CDE-80EA-F30F1CE55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12">
              <a:extLst>
                <a:ext uri="{FF2B5EF4-FFF2-40B4-BE49-F238E27FC236}">
                  <a16:creationId xmlns:a16="http://schemas.microsoft.com/office/drawing/2014/main" id="{C48B8F4C-2C83-46F6-AFCD-58166AEB1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7" name="Freeform 13">
              <a:extLst>
                <a:ext uri="{FF2B5EF4-FFF2-40B4-BE49-F238E27FC236}">
                  <a16:creationId xmlns:a16="http://schemas.microsoft.com/office/drawing/2014/main" id="{234C3795-C44D-41A7-A8F6-891387A66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 name="Freeform 14">
              <a:extLst>
                <a:ext uri="{FF2B5EF4-FFF2-40B4-BE49-F238E27FC236}">
                  <a16:creationId xmlns:a16="http://schemas.microsoft.com/office/drawing/2014/main" id="{91CC36F4-5DFA-4954-B354-97B180E98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 name="Freeform 15">
              <a:extLst>
                <a:ext uri="{FF2B5EF4-FFF2-40B4-BE49-F238E27FC236}">
                  <a16:creationId xmlns:a16="http://schemas.microsoft.com/office/drawing/2014/main" id="{7087A08E-C024-457D-8F99-1F340CED6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 name="Freeform 16">
              <a:extLst>
                <a:ext uri="{FF2B5EF4-FFF2-40B4-BE49-F238E27FC236}">
                  <a16:creationId xmlns:a16="http://schemas.microsoft.com/office/drawing/2014/main" id="{61CFBC61-7F57-45D7-860E-BF51B0EDA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 name="Freeform 17">
              <a:extLst>
                <a:ext uri="{FF2B5EF4-FFF2-40B4-BE49-F238E27FC236}">
                  <a16:creationId xmlns:a16="http://schemas.microsoft.com/office/drawing/2014/main" id="{2591C3DB-4880-431E-BC3D-37F1378A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 name="Freeform 18">
              <a:extLst>
                <a:ext uri="{FF2B5EF4-FFF2-40B4-BE49-F238E27FC236}">
                  <a16:creationId xmlns:a16="http://schemas.microsoft.com/office/drawing/2014/main" id="{79557EFE-4199-4E24-8A13-1B9CC1715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3" name="Freeform 19">
              <a:extLst>
                <a:ext uri="{FF2B5EF4-FFF2-40B4-BE49-F238E27FC236}">
                  <a16:creationId xmlns:a16="http://schemas.microsoft.com/office/drawing/2014/main" id="{0B965615-6052-4907-A136-9CAD14604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 name="Freeform 20">
              <a:extLst>
                <a:ext uri="{FF2B5EF4-FFF2-40B4-BE49-F238E27FC236}">
                  <a16:creationId xmlns:a16="http://schemas.microsoft.com/office/drawing/2014/main" id="{F788FFC4-205D-47C1-91E7-DD1A52E0A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 name="Freeform 21">
              <a:extLst>
                <a:ext uri="{FF2B5EF4-FFF2-40B4-BE49-F238E27FC236}">
                  <a16:creationId xmlns:a16="http://schemas.microsoft.com/office/drawing/2014/main" id="{462FADD6-C927-46ED-A6E6-273B35C2F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 name="Freeform 22">
              <a:extLst>
                <a:ext uri="{FF2B5EF4-FFF2-40B4-BE49-F238E27FC236}">
                  <a16:creationId xmlns:a16="http://schemas.microsoft.com/office/drawing/2014/main" id="{AF64005E-134D-4444-9425-FB1C18898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7" name="Freeform 23">
              <a:extLst>
                <a:ext uri="{FF2B5EF4-FFF2-40B4-BE49-F238E27FC236}">
                  <a16:creationId xmlns:a16="http://schemas.microsoft.com/office/drawing/2014/main" id="{E2565CA7-A8CB-463D-8D25-4F41235BC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8" name="Freeform 24">
              <a:extLst>
                <a:ext uri="{FF2B5EF4-FFF2-40B4-BE49-F238E27FC236}">
                  <a16:creationId xmlns:a16="http://schemas.microsoft.com/office/drawing/2014/main" id="{41ABBFC0-4EEA-4634-A73B-945729D6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9" name="Freeform 25">
              <a:extLst>
                <a:ext uri="{FF2B5EF4-FFF2-40B4-BE49-F238E27FC236}">
                  <a16:creationId xmlns:a16="http://schemas.microsoft.com/office/drawing/2014/main" id="{E422F11F-726A-4A93-9D1B-B1400B061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31" name="Group 30">
            <a:extLst>
              <a:ext uri="{FF2B5EF4-FFF2-40B4-BE49-F238E27FC236}">
                <a16:creationId xmlns:a16="http://schemas.microsoft.com/office/drawing/2014/main" id="{FBF129BC-EA9E-4D20-898B-399F7727DF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2" name="Rectangle 31">
              <a:extLst>
                <a:ext uri="{FF2B5EF4-FFF2-40B4-BE49-F238E27FC236}">
                  <a16:creationId xmlns:a16="http://schemas.microsoft.com/office/drawing/2014/main" id="{CFF42BAE-3249-46C8-9108-A83C87206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Isosceles Triangle 22">
              <a:extLst>
                <a:ext uri="{FF2B5EF4-FFF2-40B4-BE49-F238E27FC236}">
                  <a16:creationId xmlns:a16="http://schemas.microsoft.com/office/drawing/2014/main" id="{4DDE2BA8-4174-4A99-BB09-0BA28F26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4" name="Rectangle 33">
              <a:extLst>
                <a:ext uri="{FF2B5EF4-FFF2-40B4-BE49-F238E27FC236}">
                  <a16:creationId xmlns:a16="http://schemas.microsoft.com/office/drawing/2014/main" id="{4A893933-F7DD-4DA6-85C7-4CFF58741E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p:nvSpPr>
          <p:cNvPr id="36" name="Rectangle 35">
            <a:extLst>
              <a:ext uri="{FF2B5EF4-FFF2-40B4-BE49-F238E27FC236}">
                <a16:creationId xmlns:a16="http://schemas.microsoft.com/office/drawing/2014/main" id="{90F08744-9D7B-4693-B8D6-2A5210AE9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2">
            <a:extLst>
              <a:ext uri="{FF2B5EF4-FFF2-40B4-BE49-F238E27FC236}">
                <a16:creationId xmlns:a16="http://schemas.microsoft.com/office/drawing/2014/main" id="{5B2E630F-F386-44FA-B1A1-C10A9BF43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73567C09-8B4D-49A6-A711-C44C5807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CCDC7C9D-2DA0-8CC3-700C-F379A5813FCA}"/>
              </a:ext>
            </a:extLst>
          </p:cNvPr>
          <p:cNvSpPr>
            <a:spLocks noGrp="1"/>
          </p:cNvSpPr>
          <p:nvPr>
            <p:ph type="title"/>
          </p:nvPr>
        </p:nvSpPr>
        <p:spPr>
          <a:xfrm>
            <a:off x="807720" y="2349925"/>
            <a:ext cx="2441894" cy="2456442"/>
          </a:xfrm>
        </p:spPr>
        <p:txBody>
          <a:bodyPr vert="horz" lIns="228600" tIns="228600" rIns="228600" bIns="228600" rtlCol="0" anchor="ctr">
            <a:normAutofit/>
          </a:bodyPr>
          <a:lstStyle/>
          <a:p>
            <a:pPr algn="l"/>
            <a:r>
              <a:rPr lang="en-US" sz="3200">
                <a:latin typeface="+mn-lt"/>
              </a:rPr>
              <a:t>Findings</a:t>
            </a:r>
          </a:p>
        </p:txBody>
      </p:sp>
      <p:sp>
        <p:nvSpPr>
          <p:cNvPr id="3" name="Inhaltsplatzhalter 2">
            <a:extLst>
              <a:ext uri="{FF2B5EF4-FFF2-40B4-BE49-F238E27FC236}">
                <a16:creationId xmlns:a16="http://schemas.microsoft.com/office/drawing/2014/main" id="{50A49BCD-BC68-E1E8-A6F6-C81B08858274}"/>
              </a:ext>
            </a:extLst>
          </p:cNvPr>
          <p:cNvSpPr>
            <a:spLocks noGrp="1"/>
          </p:cNvSpPr>
          <p:nvPr>
            <p:ph idx="4294967295"/>
          </p:nvPr>
        </p:nvSpPr>
        <p:spPr>
          <a:xfrm>
            <a:off x="4846319" y="1111249"/>
            <a:ext cx="6554001" cy="4635503"/>
          </a:xfrm>
        </p:spPr>
        <p:txBody>
          <a:bodyPr vert="horz" lIns="91440" tIns="45720" rIns="91440" bIns="45720" rtlCol="0" anchor="ctr">
            <a:normAutofit/>
          </a:bodyPr>
          <a:lstStyle/>
          <a:p>
            <a:pPr>
              <a:lnSpc>
                <a:spcPct val="110000"/>
              </a:lnSpc>
            </a:pPr>
            <a:r>
              <a:rPr lang="en-US" sz="1600"/>
              <a:t>Indicator for systemic issues in several states e.g. NRW, Hessen</a:t>
            </a:r>
          </a:p>
          <a:p>
            <a:pPr>
              <a:lnSpc>
                <a:spcPct val="110000"/>
              </a:lnSpc>
            </a:pPr>
            <a:r>
              <a:rPr lang="en-US" sz="1600"/>
              <a:t>Indicator for scheduling issues for stations with frequent delays</a:t>
            </a:r>
          </a:p>
          <a:p>
            <a:pPr>
              <a:lnSpc>
                <a:spcPct val="110000"/>
              </a:lnSpc>
            </a:pPr>
            <a:r>
              <a:rPr lang="en-US" sz="1600"/>
              <a:t>Location of bottlenecks within the problematic states: e.g. Wuppertal </a:t>
            </a:r>
            <a:r>
              <a:rPr lang="en-US" sz="1600" err="1"/>
              <a:t>Hbf</a:t>
            </a:r>
            <a:r>
              <a:rPr lang="en-US" sz="1600"/>
              <a:t>, Stuttgart Bad </a:t>
            </a:r>
            <a:r>
              <a:rPr lang="en-US" sz="1600" err="1"/>
              <a:t>Canstatt</a:t>
            </a:r>
            <a:endParaRPr lang="en-US" sz="1600"/>
          </a:p>
        </p:txBody>
      </p:sp>
    </p:spTree>
    <p:extLst>
      <p:ext uri="{BB962C8B-B14F-4D97-AF65-F5344CB8AC3E}">
        <p14:creationId xmlns:p14="http://schemas.microsoft.com/office/powerpoint/2010/main" val="379884913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CCDC7C9D-2DA0-8CC3-700C-F379A5813FCA}"/>
              </a:ext>
            </a:extLst>
          </p:cNvPr>
          <p:cNvSpPr>
            <a:spLocks noGrp="1"/>
          </p:cNvSpPr>
          <p:nvPr>
            <p:ph type="title"/>
          </p:nvPr>
        </p:nvSpPr>
        <p:spPr>
          <a:xfrm>
            <a:off x="7161105" y="1134141"/>
            <a:ext cx="5206741" cy="4589717"/>
          </a:xfrm>
        </p:spPr>
        <p:txBody>
          <a:bodyPr>
            <a:normAutofit/>
          </a:bodyPr>
          <a:lstStyle/>
          <a:p>
            <a:r>
              <a:rPr lang="de-DE" sz="4800" err="1">
                <a:latin typeface="+mn-lt"/>
              </a:rPr>
              <a:t>Recommendation</a:t>
            </a:r>
            <a:r>
              <a:rPr lang="de-DE" sz="4800">
                <a:latin typeface="+mn-lt"/>
              </a:rPr>
              <a:t> &amp; </a:t>
            </a:r>
            <a:br>
              <a:rPr lang="de-DE" sz="4800">
                <a:latin typeface="+mn-lt"/>
              </a:rPr>
            </a:br>
            <a:r>
              <a:rPr lang="de-DE" sz="4800">
                <a:latin typeface="+mn-lt"/>
              </a:rPr>
              <a:t>Outlook</a:t>
            </a:r>
          </a:p>
        </p:txBody>
      </p:sp>
      <p:sp>
        <p:nvSpPr>
          <p:cNvPr id="6" name="Inhaltsplatzhalter 5">
            <a:extLst>
              <a:ext uri="{FF2B5EF4-FFF2-40B4-BE49-F238E27FC236}">
                <a16:creationId xmlns:a16="http://schemas.microsoft.com/office/drawing/2014/main" id="{5F7263FA-F0B4-8E1C-0C5D-9DFD480BF4E9}"/>
              </a:ext>
            </a:extLst>
          </p:cNvPr>
          <p:cNvSpPr>
            <a:spLocks noGrp="1"/>
          </p:cNvSpPr>
          <p:nvPr>
            <p:ph idx="1"/>
          </p:nvPr>
        </p:nvSpPr>
        <p:spPr>
          <a:xfrm>
            <a:off x="319570" y="804689"/>
            <a:ext cx="6281873" cy="5248622"/>
          </a:xfrm>
        </p:spPr>
        <p:txBody>
          <a:bodyPr>
            <a:normAutofit fontScale="70000" lnSpcReduction="20000"/>
          </a:bodyPr>
          <a:lstStyle/>
          <a:p>
            <a:pPr marL="0" indent="0">
              <a:buNone/>
            </a:pPr>
            <a:r>
              <a:rPr lang="en-US"/>
              <a:t>Recommendation:</a:t>
            </a:r>
          </a:p>
          <a:p>
            <a:r>
              <a:rPr lang="en-US"/>
              <a:t>Prioritize the identified geographical hotspots for structural optimization (add redundancy e.g.)</a:t>
            </a:r>
          </a:p>
          <a:p>
            <a:r>
              <a:rPr lang="en-US"/>
              <a:t>Optimize schedules at hotspots to avoid conflicts</a:t>
            </a:r>
          </a:p>
          <a:p>
            <a:endParaRPr lang="en-US"/>
          </a:p>
          <a:p>
            <a:pPr marL="0" indent="0">
              <a:buNone/>
            </a:pPr>
            <a:r>
              <a:rPr lang="en-US"/>
              <a:t>Outlook:</a:t>
            </a:r>
          </a:p>
          <a:p>
            <a:r>
              <a:rPr lang="en-US"/>
              <a:t>Current Data: Separate and concentrate</a:t>
            </a:r>
          </a:p>
          <a:p>
            <a:r>
              <a:rPr lang="en-US" err="1"/>
              <a:t>Analyse</a:t>
            </a:r>
            <a:r>
              <a:rPr lang="en-US"/>
              <a:t> problematic lines along their paths</a:t>
            </a:r>
          </a:p>
          <a:p>
            <a:pPr lvl="1"/>
            <a:r>
              <a:rPr lang="en-US"/>
              <a:t>5 minutes measurement interval</a:t>
            </a:r>
          </a:p>
          <a:p>
            <a:pPr lvl="1"/>
            <a:r>
              <a:rPr lang="en-US"/>
              <a:t>check for increases and reductions of delays between stops </a:t>
            </a:r>
          </a:p>
          <a:p>
            <a:r>
              <a:rPr lang="en-US"/>
              <a:t>Increase TSA accuracy</a:t>
            </a:r>
          </a:p>
          <a:p>
            <a:pPr lvl="1"/>
            <a:r>
              <a:rPr lang="en-US"/>
              <a:t>Longer and narrower measurement (at least 1 month, 10 min intervals)</a:t>
            </a:r>
          </a:p>
          <a:p>
            <a:pPr lvl="1"/>
            <a:r>
              <a:rPr lang="en-US"/>
              <a:t>Practical use as alert system in addition to analytical use</a:t>
            </a:r>
          </a:p>
          <a:p>
            <a:r>
              <a:rPr lang="en-US"/>
              <a:t>Gather metadata at hotspots(not included in free API)</a:t>
            </a:r>
          </a:p>
          <a:p>
            <a:pPr lvl="1"/>
            <a:r>
              <a:rPr lang="en-US"/>
              <a:t># of platforms, switches, geometry etc.</a:t>
            </a:r>
          </a:p>
          <a:p>
            <a:r>
              <a:rPr lang="en-US"/>
              <a:t>Detailed change messages</a:t>
            </a:r>
          </a:p>
          <a:p>
            <a:pPr lvl="1"/>
            <a:r>
              <a:rPr lang="en-US"/>
              <a:t>Check for distributions for specific issues</a:t>
            </a:r>
          </a:p>
          <a:p>
            <a:pPr lvl="2"/>
            <a:r>
              <a:rPr lang="en-US"/>
              <a:t>Signal disturbances, switch disturbances</a:t>
            </a:r>
          </a:p>
          <a:p>
            <a:pPr lvl="2"/>
            <a:r>
              <a:rPr lang="en-US"/>
              <a:t>Conflict between trains</a:t>
            </a:r>
            <a:endParaRPr lang="de-DE"/>
          </a:p>
        </p:txBody>
      </p:sp>
    </p:spTree>
    <p:extLst>
      <p:ext uri="{BB962C8B-B14F-4D97-AF65-F5344CB8AC3E}">
        <p14:creationId xmlns:p14="http://schemas.microsoft.com/office/powerpoint/2010/main" val="454470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F7202FCC-9208-3D67-45A5-0F47A4AB5163}"/>
              </a:ext>
            </a:extLst>
          </p:cNvPr>
          <p:cNvSpPr txBox="1"/>
          <p:nvPr/>
        </p:nvSpPr>
        <p:spPr>
          <a:xfrm>
            <a:off x="4736807" y="5215221"/>
            <a:ext cx="2510897" cy="923330"/>
          </a:xfrm>
          <a:prstGeom prst="rect">
            <a:avLst/>
          </a:prstGeom>
          <a:noFill/>
        </p:spPr>
        <p:txBody>
          <a:bodyPr wrap="square">
            <a:spAutoFit/>
          </a:bodyPr>
          <a:lstStyle/>
          <a:p>
            <a:r>
              <a:rPr lang="de-DE">
                <a:hlinkClick r:id="rId3"/>
              </a:rPr>
              <a:t>github.com/</a:t>
            </a:r>
            <a:r>
              <a:rPr lang="de-DE" err="1">
                <a:hlinkClick r:id="rId3"/>
              </a:rPr>
              <a:t>Nokkyuu</a:t>
            </a:r>
            <a:r>
              <a:rPr lang="de-DE">
                <a:hlinkClick r:id="rId3"/>
              </a:rPr>
              <a:t>/</a:t>
            </a:r>
            <a:r>
              <a:rPr lang="de-DE" err="1">
                <a:hlinkClick r:id="rId3"/>
              </a:rPr>
              <a:t>Fantastic_trains_and_when_to_find_them</a:t>
            </a:r>
            <a:endParaRPr lang="de-DE"/>
          </a:p>
        </p:txBody>
      </p:sp>
      <p:sp>
        <p:nvSpPr>
          <p:cNvPr id="3" name="TextBox 15">
            <a:extLst>
              <a:ext uri="{FF2B5EF4-FFF2-40B4-BE49-F238E27FC236}">
                <a16:creationId xmlns:a16="http://schemas.microsoft.com/office/drawing/2014/main" id="{279ADA18-97C8-0FF2-9DDE-941931C9505D}"/>
              </a:ext>
            </a:extLst>
          </p:cNvPr>
          <p:cNvSpPr txBox="1"/>
          <p:nvPr/>
        </p:nvSpPr>
        <p:spPr>
          <a:xfrm>
            <a:off x="1254735" y="1379158"/>
            <a:ext cx="2473067" cy="369332"/>
          </a:xfrm>
          <a:prstGeom prst="rect">
            <a:avLst/>
          </a:prstGeom>
          <a:noFill/>
        </p:spPr>
        <p:txBody>
          <a:bodyPr wrap="square" rtlCol="0">
            <a:spAutoFit/>
          </a:bodyPr>
          <a:lstStyle/>
          <a:p>
            <a:r>
              <a:rPr lang="en-DE"/>
              <a:t>Visit our Dashboard:</a:t>
            </a:r>
          </a:p>
        </p:txBody>
      </p:sp>
      <p:sp>
        <p:nvSpPr>
          <p:cNvPr id="6" name="Textfeld 5">
            <a:extLst>
              <a:ext uri="{FF2B5EF4-FFF2-40B4-BE49-F238E27FC236}">
                <a16:creationId xmlns:a16="http://schemas.microsoft.com/office/drawing/2014/main" id="{ECBA789D-6088-1CB8-C4FA-4595E1010DCF}"/>
              </a:ext>
            </a:extLst>
          </p:cNvPr>
          <p:cNvSpPr txBox="1"/>
          <p:nvPr/>
        </p:nvSpPr>
        <p:spPr>
          <a:xfrm>
            <a:off x="891340" y="5215221"/>
            <a:ext cx="3262379" cy="646331"/>
          </a:xfrm>
          <a:prstGeom prst="rect">
            <a:avLst/>
          </a:prstGeom>
          <a:noFill/>
        </p:spPr>
        <p:txBody>
          <a:bodyPr wrap="square">
            <a:spAutoFit/>
          </a:bodyPr>
          <a:lstStyle/>
          <a:p>
            <a:r>
              <a:rPr lang="de-DE" err="1">
                <a:hlinkClick r:id="rId4"/>
              </a:rPr>
              <a:t>fantastictrainsandwhentofindthem.streamlit.app</a:t>
            </a:r>
            <a:r>
              <a:rPr lang="de-DE">
                <a:hlinkClick r:id="rId4"/>
              </a:rPr>
              <a:t>/</a:t>
            </a:r>
            <a:endParaRPr lang="de-DE"/>
          </a:p>
        </p:txBody>
      </p:sp>
      <p:sp>
        <p:nvSpPr>
          <p:cNvPr id="8" name="TextBox 15">
            <a:extLst>
              <a:ext uri="{FF2B5EF4-FFF2-40B4-BE49-F238E27FC236}">
                <a16:creationId xmlns:a16="http://schemas.microsoft.com/office/drawing/2014/main" id="{30509874-F993-4AB5-5EED-99AF45B982BF}"/>
              </a:ext>
            </a:extLst>
          </p:cNvPr>
          <p:cNvSpPr txBox="1"/>
          <p:nvPr/>
        </p:nvSpPr>
        <p:spPr>
          <a:xfrm>
            <a:off x="5010794" y="1379158"/>
            <a:ext cx="1962924" cy="369332"/>
          </a:xfrm>
          <a:prstGeom prst="rect">
            <a:avLst/>
          </a:prstGeom>
          <a:noFill/>
        </p:spPr>
        <p:txBody>
          <a:bodyPr wrap="square" rtlCol="0">
            <a:spAutoFit/>
          </a:bodyPr>
          <a:lstStyle/>
          <a:p>
            <a:r>
              <a:rPr lang="en-DE"/>
              <a:t>Visit our </a:t>
            </a:r>
            <a:r>
              <a:rPr lang="de-DE"/>
              <a:t>GitHub</a:t>
            </a:r>
            <a:r>
              <a:rPr lang="en-DE"/>
              <a:t>:</a:t>
            </a:r>
          </a:p>
        </p:txBody>
      </p:sp>
      <p:sp>
        <p:nvSpPr>
          <p:cNvPr id="10" name="Titel 9">
            <a:extLst>
              <a:ext uri="{FF2B5EF4-FFF2-40B4-BE49-F238E27FC236}">
                <a16:creationId xmlns:a16="http://schemas.microsoft.com/office/drawing/2014/main" id="{22F75339-D005-4DF7-28A2-8AA5F1B02C37}"/>
              </a:ext>
            </a:extLst>
          </p:cNvPr>
          <p:cNvSpPr>
            <a:spLocks noGrp="1"/>
          </p:cNvSpPr>
          <p:nvPr>
            <p:ph type="title"/>
          </p:nvPr>
        </p:nvSpPr>
        <p:spPr>
          <a:xfrm>
            <a:off x="1124342" y="308976"/>
            <a:ext cx="9943311" cy="631208"/>
          </a:xfrm>
        </p:spPr>
        <p:txBody>
          <a:bodyPr>
            <a:normAutofit fontScale="90000"/>
          </a:bodyPr>
          <a:lstStyle/>
          <a:p>
            <a:r>
              <a:rPr lang="de-DE" err="1">
                <a:solidFill>
                  <a:schemeClr val="tx1"/>
                </a:solidFill>
                <a:latin typeface="+mn-lt"/>
              </a:rPr>
              <a:t>We</a:t>
            </a:r>
            <a:r>
              <a:rPr lang="de-DE">
                <a:solidFill>
                  <a:schemeClr val="tx1"/>
                </a:solidFill>
                <a:latin typeface="+mn-lt"/>
              </a:rPr>
              <a:t> </a:t>
            </a:r>
            <a:r>
              <a:rPr lang="de-DE" err="1">
                <a:solidFill>
                  <a:schemeClr val="tx1"/>
                </a:solidFill>
                <a:latin typeface="+mn-lt"/>
              </a:rPr>
              <a:t>are</a:t>
            </a:r>
            <a:r>
              <a:rPr lang="de-DE">
                <a:solidFill>
                  <a:schemeClr val="tx1"/>
                </a:solidFill>
                <a:latin typeface="+mn-lt"/>
              </a:rPr>
              <a:t> open </a:t>
            </a:r>
            <a:r>
              <a:rPr lang="de-DE" err="1">
                <a:solidFill>
                  <a:schemeClr val="tx1"/>
                </a:solidFill>
                <a:latin typeface="+mn-lt"/>
              </a:rPr>
              <a:t>for</a:t>
            </a:r>
            <a:r>
              <a:rPr lang="de-DE">
                <a:solidFill>
                  <a:schemeClr val="tx1"/>
                </a:solidFill>
                <a:latin typeface="+mn-lt"/>
              </a:rPr>
              <a:t> </a:t>
            </a:r>
            <a:r>
              <a:rPr lang="de-DE" err="1">
                <a:solidFill>
                  <a:schemeClr val="tx1"/>
                </a:solidFill>
                <a:latin typeface="+mn-lt"/>
              </a:rPr>
              <a:t>job</a:t>
            </a:r>
            <a:r>
              <a:rPr lang="de-DE">
                <a:solidFill>
                  <a:schemeClr val="tx1"/>
                </a:solidFill>
                <a:latin typeface="+mn-lt"/>
              </a:rPr>
              <a:t> </a:t>
            </a:r>
            <a:r>
              <a:rPr lang="de-DE" err="1">
                <a:solidFill>
                  <a:schemeClr val="tx1"/>
                </a:solidFill>
                <a:latin typeface="+mn-lt"/>
              </a:rPr>
              <a:t>opportunities</a:t>
            </a:r>
            <a:r>
              <a:rPr lang="de-DE">
                <a:solidFill>
                  <a:schemeClr val="tx1"/>
                </a:solidFill>
                <a:latin typeface="+mn-lt"/>
              </a:rPr>
              <a:t>!</a:t>
            </a:r>
          </a:p>
        </p:txBody>
      </p:sp>
      <p:sp>
        <p:nvSpPr>
          <p:cNvPr id="9" name="Textfeld 8">
            <a:extLst>
              <a:ext uri="{FF2B5EF4-FFF2-40B4-BE49-F238E27FC236}">
                <a16:creationId xmlns:a16="http://schemas.microsoft.com/office/drawing/2014/main" id="{9CCC1432-432E-0F4E-2B8E-07A7ED75F251}"/>
              </a:ext>
            </a:extLst>
          </p:cNvPr>
          <p:cNvSpPr txBox="1"/>
          <p:nvPr/>
        </p:nvSpPr>
        <p:spPr>
          <a:xfrm>
            <a:off x="7830791" y="5215221"/>
            <a:ext cx="3324905" cy="646331"/>
          </a:xfrm>
          <a:prstGeom prst="rect">
            <a:avLst/>
          </a:prstGeom>
          <a:noFill/>
        </p:spPr>
        <p:txBody>
          <a:bodyPr wrap="square">
            <a:spAutoFit/>
          </a:bodyPr>
          <a:lstStyle/>
          <a:p>
            <a:r>
              <a:rPr lang="de-DE">
                <a:hlinkClick r:id="rId5"/>
              </a:rPr>
              <a:t>kaggle.com/datasets/nokkyu/deutsche-bahn-db-delays</a:t>
            </a:r>
            <a:endParaRPr lang="de-DE"/>
          </a:p>
        </p:txBody>
      </p:sp>
      <p:pic>
        <p:nvPicPr>
          <p:cNvPr id="12" name="Grafik 11" descr="Ein Bild, das Muster, Design, rot, Einpackpapier enthält.&#10;&#10;Automatisch generierte Beschreibung">
            <a:extLst>
              <a:ext uri="{FF2B5EF4-FFF2-40B4-BE49-F238E27FC236}">
                <a16:creationId xmlns:a16="http://schemas.microsoft.com/office/drawing/2014/main" id="{DFE9CCB9-1D94-A52F-5112-1765DED42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6019" y="1782747"/>
            <a:ext cx="3432474" cy="3432474"/>
          </a:xfrm>
          <a:prstGeom prst="rect">
            <a:avLst/>
          </a:prstGeom>
        </p:spPr>
      </p:pic>
      <p:pic>
        <p:nvPicPr>
          <p:cNvPr id="14" name="Grafik 13" descr="Ein Bild, das Muster, Kreative Künste, Motiv, Design enthält.&#10;&#10;Automatisch generierte Beschreibung">
            <a:extLst>
              <a:ext uri="{FF2B5EF4-FFF2-40B4-BE49-F238E27FC236}">
                <a16:creationId xmlns:a16="http://schemas.microsoft.com/office/drawing/2014/main" id="{A6B541B7-BB56-9364-2D74-C6EE53A935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288" y="1782747"/>
            <a:ext cx="3432474" cy="3432474"/>
          </a:xfrm>
          <a:prstGeom prst="rect">
            <a:avLst/>
          </a:prstGeom>
        </p:spPr>
      </p:pic>
      <p:pic>
        <p:nvPicPr>
          <p:cNvPr id="1026" name="Picture 2" descr="QR-Code-Bild">
            <a:extLst>
              <a:ext uri="{FF2B5EF4-FFF2-40B4-BE49-F238E27FC236}">
                <a16:creationId xmlns:a16="http://schemas.microsoft.com/office/drawing/2014/main" id="{C61E864E-9DC1-4E0C-4BF7-6A882F5034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7007" y="1782747"/>
            <a:ext cx="3432474" cy="34324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5">
            <a:extLst>
              <a:ext uri="{FF2B5EF4-FFF2-40B4-BE49-F238E27FC236}">
                <a16:creationId xmlns:a16="http://schemas.microsoft.com/office/drawing/2014/main" id="{8F6458F6-6CDA-7E35-0826-2544D72D5A53}"/>
              </a:ext>
            </a:extLst>
          </p:cNvPr>
          <p:cNvSpPr txBox="1"/>
          <p:nvPr/>
        </p:nvSpPr>
        <p:spPr>
          <a:xfrm>
            <a:off x="8348852" y="1240658"/>
            <a:ext cx="2288784" cy="646331"/>
          </a:xfrm>
          <a:prstGeom prst="rect">
            <a:avLst/>
          </a:prstGeom>
          <a:noFill/>
        </p:spPr>
        <p:txBody>
          <a:bodyPr wrap="square" rtlCol="0">
            <a:spAutoFit/>
          </a:bodyPr>
          <a:lstStyle/>
          <a:p>
            <a:pPr algn="ctr"/>
            <a:r>
              <a:rPr lang="de-DE"/>
              <a:t>Data </a:t>
            </a:r>
            <a:r>
              <a:rPr lang="de-DE" err="1"/>
              <a:t>published</a:t>
            </a:r>
            <a:r>
              <a:rPr lang="de-DE"/>
              <a:t> </a:t>
            </a:r>
            <a:r>
              <a:rPr lang="de-DE" err="1"/>
              <a:t>for</a:t>
            </a:r>
            <a:r>
              <a:rPr lang="de-DE"/>
              <a:t> </a:t>
            </a:r>
            <a:r>
              <a:rPr lang="de-DE" err="1"/>
              <a:t>further</a:t>
            </a:r>
            <a:r>
              <a:rPr lang="de-DE"/>
              <a:t> </a:t>
            </a:r>
            <a:r>
              <a:rPr lang="de-DE" err="1"/>
              <a:t>use</a:t>
            </a:r>
            <a:r>
              <a:rPr lang="de-DE"/>
              <a:t>:</a:t>
            </a:r>
            <a:endParaRPr lang="en-DE"/>
          </a:p>
        </p:txBody>
      </p:sp>
    </p:spTree>
    <p:extLst>
      <p:ext uri="{BB962C8B-B14F-4D97-AF65-F5344CB8AC3E}">
        <p14:creationId xmlns:p14="http://schemas.microsoft.com/office/powerpoint/2010/main" val="737350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F7BABE-144F-F6EF-2991-9B1828CBBC1B}"/>
              </a:ext>
            </a:extLst>
          </p:cNvPr>
          <p:cNvSpPr>
            <a:spLocks noGrp="1"/>
          </p:cNvSpPr>
          <p:nvPr>
            <p:ph type="title"/>
          </p:nvPr>
        </p:nvSpPr>
        <p:spPr/>
        <p:txBody>
          <a:bodyPr/>
          <a:lstStyle/>
          <a:p>
            <a:endParaRPr lang="de-DE"/>
          </a:p>
        </p:txBody>
      </p:sp>
      <p:pic>
        <p:nvPicPr>
          <p:cNvPr id="1026" name="Picture 2">
            <a:extLst>
              <a:ext uri="{FF2B5EF4-FFF2-40B4-BE49-F238E27FC236}">
                <a16:creationId xmlns:a16="http://schemas.microsoft.com/office/drawing/2014/main" id="{C8EAF193-298C-1CB3-CE72-05910AB51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0"/>
            <a:ext cx="10325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A19715C8-2497-E7E6-1DEC-41E92AD5F05B}"/>
              </a:ext>
            </a:extLst>
          </p:cNvPr>
          <p:cNvSpPr txBox="1"/>
          <p:nvPr/>
        </p:nvSpPr>
        <p:spPr>
          <a:xfrm>
            <a:off x="298174" y="288235"/>
            <a:ext cx="1699591" cy="369332"/>
          </a:xfrm>
          <a:prstGeom prst="rect">
            <a:avLst/>
          </a:prstGeom>
          <a:noFill/>
        </p:spPr>
        <p:txBody>
          <a:bodyPr wrap="square" rtlCol="0">
            <a:spAutoFit/>
          </a:bodyPr>
          <a:lstStyle/>
          <a:p>
            <a:r>
              <a:rPr lang="de-DE"/>
              <a:t>Backup 1</a:t>
            </a:r>
          </a:p>
        </p:txBody>
      </p:sp>
    </p:spTree>
    <p:extLst>
      <p:ext uri="{BB962C8B-B14F-4D97-AF65-F5344CB8AC3E}">
        <p14:creationId xmlns:p14="http://schemas.microsoft.com/office/powerpoint/2010/main" val="2748086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CFB79D7-0D96-21BF-518D-01CD48FEFB43}"/>
              </a:ext>
            </a:extLst>
          </p:cNvPr>
          <p:cNvPicPr>
            <a:picLocks noChangeAspect="1"/>
          </p:cNvPicPr>
          <p:nvPr/>
        </p:nvPicPr>
        <p:blipFill>
          <a:blip r:embed="rId2"/>
          <a:stretch>
            <a:fillRect/>
          </a:stretch>
        </p:blipFill>
        <p:spPr>
          <a:xfrm>
            <a:off x="560715" y="320060"/>
            <a:ext cx="5235834" cy="2846920"/>
          </a:xfrm>
          <a:prstGeom prst="rect">
            <a:avLst/>
          </a:prstGeom>
        </p:spPr>
      </p:pic>
      <p:pic>
        <p:nvPicPr>
          <p:cNvPr id="6" name="Grafik 5">
            <a:extLst>
              <a:ext uri="{FF2B5EF4-FFF2-40B4-BE49-F238E27FC236}">
                <a16:creationId xmlns:a16="http://schemas.microsoft.com/office/drawing/2014/main" id="{60F91431-C376-CFF2-D97E-944D7196EDB4}"/>
              </a:ext>
            </a:extLst>
          </p:cNvPr>
          <p:cNvPicPr>
            <a:picLocks noChangeAspect="1"/>
          </p:cNvPicPr>
          <p:nvPr/>
        </p:nvPicPr>
        <p:blipFill>
          <a:blip r:embed="rId3"/>
          <a:stretch>
            <a:fillRect/>
          </a:stretch>
        </p:blipFill>
        <p:spPr>
          <a:xfrm>
            <a:off x="6395453" y="320060"/>
            <a:ext cx="5235835" cy="2846920"/>
          </a:xfrm>
          <a:prstGeom prst="rect">
            <a:avLst/>
          </a:prstGeom>
        </p:spPr>
      </p:pic>
      <p:graphicFrame>
        <p:nvGraphicFramePr>
          <p:cNvPr id="7" name="Tabelle 6">
            <a:extLst>
              <a:ext uri="{FF2B5EF4-FFF2-40B4-BE49-F238E27FC236}">
                <a16:creationId xmlns:a16="http://schemas.microsoft.com/office/drawing/2014/main" id="{3E08846D-27AF-B998-4474-70C05831A611}"/>
              </a:ext>
            </a:extLst>
          </p:cNvPr>
          <p:cNvGraphicFramePr>
            <a:graphicFrameLocks noGrp="1"/>
          </p:cNvGraphicFramePr>
          <p:nvPr>
            <p:extLst>
              <p:ext uri="{D42A27DB-BD31-4B8C-83A1-F6EECF244321}">
                <p14:modId xmlns:p14="http://schemas.microsoft.com/office/powerpoint/2010/main" val="2285460867"/>
              </p:ext>
            </p:extLst>
          </p:nvPr>
        </p:nvGraphicFramePr>
        <p:xfrm>
          <a:off x="3355442" y="3973678"/>
          <a:ext cx="5770257" cy="1006210"/>
        </p:xfrm>
        <a:graphic>
          <a:graphicData uri="http://schemas.openxmlformats.org/drawingml/2006/table">
            <a:tbl>
              <a:tblPr firstRow="1" bandRow="1">
                <a:solidFill>
                  <a:schemeClr val="bg1"/>
                </a:solidFill>
              </a:tblPr>
              <a:tblGrid>
                <a:gridCol w="1449219">
                  <a:extLst>
                    <a:ext uri="{9D8B030D-6E8A-4147-A177-3AD203B41FA5}">
                      <a16:colId xmlns:a16="http://schemas.microsoft.com/office/drawing/2014/main" val="3057567724"/>
                    </a:ext>
                  </a:extLst>
                </a:gridCol>
                <a:gridCol w="1302936">
                  <a:extLst>
                    <a:ext uri="{9D8B030D-6E8A-4147-A177-3AD203B41FA5}">
                      <a16:colId xmlns:a16="http://schemas.microsoft.com/office/drawing/2014/main" val="2761074736"/>
                    </a:ext>
                  </a:extLst>
                </a:gridCol>
                <a:gridCol w="1509051">
                  <a:extLst>
                    <a:ext uri="{9D8B030D-6E8A-4147-A177-3AD203B41FA5}">
                      <a16:colId xmlns:a16="http://schemas.microsoft.com/office/drawing/2014/main" val="3836502693"/>
                    </a:ext>
                  </a:extLst>
                </a:gridCol>
                <a:gridCol w="1509051">
                  <a:extLst>
                    <a:ext uri="{9D8B030D-6E8A-4147-A177-3AD203B41FA5}">
                      <a16:colId xmlns:a16="http://schemas.microsoft.com/office/drawing/2014/main" val="4178008024"/>
                    </a:ext>
                  </a:extLst>
                </a:gridCol>
              </a:tblGrid>
              <a:tr h="403930">
                <a:tc>
                  <a:txBody>
                    <a:bodyPr/>
                    <a:lstStyle/>
                    <a:p>
                      <a:pPr algn="r" fontAlgn="b"/>
                      <a:endParaRPr lang="de-DE" sz="2000" b="0" i="0" u="none" strike="noStrike">
                        <a:solidFill>
                          <a:schemeClr val="bg1"/>
                        </a:solidFill>
                        <a:effectLst/>
                        <a:latin typeface="+mn-lt"/>
                      </a:endParaRPr>
                    </a:p>
                  </a:txBody>
                  <a:tcPr marL="9525" marR="9525" marT="9525" marB="0" anchor="b">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fontAlgn="b"/>
                      <a:r>
                        <a:rPr lang="de-DE" sz="2000" b="0" i="0" u="none" strike="noStrike">
                          <a:solidFill>
                            <a:schemeClr val="bg1"/>
                          </a:solidFill>
                          <a:effectLst/>
                          <a:latin typeface="+mn-lt"/>
                        </a:rPr>
                        <a:t>RMSE</a:t>
                      </a:r>
                    </a:p>
                  </a:txBody>
                  <a:tcPr marL="9525" marR="9525" marT="9525" marB="0" anchor="b">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r>
                        <a:rPr lang="de-DE" sz="2000" b="0" i="0" u="none" strike="noStrike">
                          <a:solidFill>
                            <a:schemeClr val="bg1"/>
                          </a:solidFill>
                          <a:effectLst/>
                          <a:latin typeface="+mn-lt"/>
                        </a:rPr>
                        <a:t>STD</a:t>
                      </a:r>
                    </a:p>
                  </a:txBody>
                  <a:tcPr marL="9525" marR="9525" marT="9525" marB="0" anchor="b">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fontAlgn="b"/>
                      <a:r>
                        <a:rPr lang="de-DE" sz="2000" b="0" i="0" u="none" strike="noStrike">
                          <a:solidFill>
                            <a:schemeClr val="bg1"/>
                          </a:solidFill>
                          <a:effectLst/>
                          <a:latin typeface="+mn-lt"/>
                        </a:rPr>
                        <a:t>pred.</a:t>
                      </a:r>
                    </a:p>
                  </a:txBody>
                  <a:tcPr marL="9525" marR="9525" marT="9525" marB="0" anchor="b">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994280891"/>
                  </a:ext>
                </a:extLst>
              </a:tr>
              <a:tr h="331723">
                <a:tc>
                  <a:txBody>
                    <a:bodyPr/>
                    <a:lstStyle/>
                    <a:p>
                      <a:pPr algn="r" fontAlgn="b"/>
                      <a:r>
                        <a:rPr lang="de-DE" sz="1100" b="0" i="0" u="none" strike="noStrike">
                          <a:solidFill>
                            <a:srgbClr val="000000"/>
                          </a:solidFill>
                          <a:effectLst/>
                          <a:latin typeface="+mn-lt"/>
                        </a:rPr>
                        <a:t>Nordrhein-Westfalen</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no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0,19</a:t>
                      </a:r>
                    </a:p>
                  </a:txBody>
                  <a:tcPr marL="9525" marR="9525" marT="38100" marB="3810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no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0,23</a:t>
                      </a:r>
                    </a:p>
                  </a:txBody>
                  <a:tcPr marL="9525" marR="9525" marT="38100" marB="3810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no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1,23</a:t>
                      </a:r>
                    </a:p>
                  </a:txBody>
                  <a:tcPr marL="9525" marR="9525" marT="38100" marB="38100" anchor="b">
                    <a:lnL w="6350" cap="flat" cmpd="sng" algn="ctr">
                      <a:solidFill>
                        <a:schemeClr val="tx1">
                          <a:lumMod val="50000"/>
                          <a:lumOff val="50000"/>
                        </a:schemeClr>
                      </a:solid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4150731383"/>
                  </a:ext>
                </a:extLst>
              </a:tr>
              <a:tr h="270557">
                <a:tc>
                  <a:txBody>
                    <a:bodyPr/>
                    <a:lstStyle/>
                    <a:p>
                      <a:pPr algn="r" fontAlgn="b"/>
                      <a:r>
                        <a:rPr lang="de-DE" sz="1100" b="0" i="0" u="none" strike="noStrike">
                          <a:solidFill>
                            <a:srgbClr val="000000"/>
                          </a:solidFill>
                          <a:effectLst/>
                          <a:latin typeface="+mn-lt"/>
                        </a:rPr>
                        <a:t>Hamburg</a:t>
                      </a:r>
                    </a:p>
                  </a:txBody>
                  <a:tcPr marL="9525" marR="9525" marT="9525" marB="0"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no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0,24</a:t>
                      </a:r>
                    </a:p>
                  </a:txBody>
                  <a:tcPr marL="9525" marR="9525" marT="38100" marB="3810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no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0,15</a:t>
                      </a:r>
                    </a:p>
                  </a:txBody>
                  <a:tcPr marL="9525" marR="9525" marT="38100" marB="38100" anchor="b">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noFill/>
                      <a:prstDash val="solid"/>
                    </a:lnT>
                    <a:lnB w="12700" cmpd="sng">
                      <a:noFill/>
                      <a:prstDash val="solid"/>
                    </a:lnB>
                    <a:solidFill>
                      <a:schemeClr val="bg1">
                        <a:lumMod val="85000"/>
                      </a:schemeClr>
                    </a:solidFill>
                  </a:tcPr>
                </a:tc>
                <a:tc>
                  <a:txBody>
                    <a:bodyPr/>
                    <a:lstStyle/>
                    <a:p>
                      <a:pPr algn="ctr" fontAlgn="b"/>
                      <a:r>
                        <a:rPr lang="de-DE" sz="1100" b="0" i="0" u="none" strike="noStrike">
                          <a:solidFill>
                            <a:srgbClr val="000000"/>
                          </a:solidFill>
                          <a:effectLst/>
                          <a:latin typeface="Aptos Narrow" panose="020B0004020202020204" pitchFamily="34" charset="0"/>
                        </a:rPr>
                        <a:t>0,60</a:t>
                      </a:r>
                    </a:p>
                  </a:txBody>
                  <a:tcPr marL="9525" marR="9525" marT="38100" marB="38100" anchor="b">
                    <a:lnL w="6350" cap="flat" cmpd="sng" algn="ctr">
                      <a:solidFill>
                        <a:schemeClr val="tx1">
                          <a:lumMod val="50000"/>
                          <a:lumOff val="50000"/>
                        </a:schemeClr>
                      </a:solid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1625661963"/>
                  </a:ext>
                </a:extLst>
              </a:tr>
            </a:tbl>
          </a:graphicData>
        </a:graphic>
      </p:graphicFrame>
      <p:sp>
        <p:nvSpPr>
          <p:cNvPr id="2" name="Textfeld 1">
            <a:extLst>
              <a:ext uri="{FF2B5EF4-FFF2-40B4-BE49-F238E27FC236}">
                <a16:creationId xmlns:a16="http://schemas.microsoft.com/office/drawing/2014/main" id="{7E98E17D-5D46-68A7-9E4A-58DD23773CDC}"/>
              </a:ext>
            </a:extLst>
          </p:cNvPr>
          <p:cNvSpPr txBox="1"/>
          <p:nvPr/>
        </p:nvSpPr>
        <p:spPr>
          <a:xfrm>
            <a:off x="298174" y="288235"/>
            <a:ext cx="1699591" cy="369332"/>
          </a:xfrm>
          <a:prstGeom prst="rect">
            <a:avLst/>
          </a:prstGeom>
          <a:noFill/>
        </p:spPr>
        <p:txBody>
          <a:bodyPr wrap="square" rtlCol="0">
            <a:spAutoFit/>
          </a:bodyPr>
          <a:lstStyle/>
          <a:p>
            <a:r>
              <a:rPr lang="de-DE"/>
              <a:t>Backup 2</a:t>
            </a:r>
          </a:p>
        </p:txBody>
      </p:sp>
    </p:spTree>
    <p:extLst>
      <p:ext uri="{BB962C8B-B14F-4D97-AF65-F5344CB8AC3E}">
        <p14:creationId xmlns:p14="http://schemas.microsoft.com/office/powerpoint/2010/main" val="438144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1AE93A1-E107-C4EB-6615-F1AC8641E472}"/>
              </a:ext>
            </a:extLst>
          </p:cNvPr>
          <p:cNvPicPr>
            <a:picLocks noChangeAspect="1"/>
          </p:cNvPicPr>
          <p:nvPr/>
        </p:nvPicPr>
        <p:blipFill>
          <a:blip r:embed="rId2"/>
          <a:stretch>
            <a:fillRect/>
          </a:stretch>
        </p:blipFill>
        <p:spPr>
          <a:xfrm>
            <a:off x="577188" y="124958"/>
            <a:ext cx="10421804" cy="3143689"/>
          </a:xfrm>
          <a:prstGeom prst="rect">
            <a:avLst/>
          </a:prstGeom>
        </p:spPr>
      </p:pic>
      <p:sp>
        <p:nvSpPr>
          <p:cNvPr id="7" name="Flussdiagramm: Zentralspeicher 6">
            <a:extLst>
              <a:ext uri="{FF2B5EF4-FFF2-40B4-BE49-F238E27FC236}">
                <a16:creationId xmlns:a16="http://schemas.microsoft.com/office/drawing/2014/main" id="{72DDF82C-3C6E-7EEA-C44D-AE8764E3B3F7}"/>
              </a:ext>
            </a:extLst>
          </p:cNvPr>
          <p:cNvSpPr/>
          <p:nvPr/>
        </p:nvSpPr>
        <p:spPr>
          <a:xfrm>
            <a:off x="1696119" y="3923149"/>
            <a:ext cx="3079102" cy="1950098"/>
          </a:xfrm>
          <a:prstGeom prst="flowChartInternalStora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t>Planned</a:t>
            </a:r>
            <a:r>
              <a:rPr lang="de-DE"/>
              <a:t> </a:t>
            </a:r>
            <a:r>
              <a:rPr lang="de-DE" err="1"/>
              <a:t>Shedule</a:t>
            </a:r>
            <a:r>
              <a:rPr lang="de-DE"/>
              <a:t> </a:t>
            </a:r>
          </a:p>
          <a:p>
            <a:pPr algn="ctr"/>
            <a:r>
              <a:rPr lang="de-DE"/>
              <a:t>08:00 – 08:59 </a:t>
            </a:r>
          </a:p>
        </p:txBody>
      </p:sp>
      <p:sp>
        <p:nvSpPr>
          <p:cNvPr id="8" name="Flussdiagramm: Zentralspeicher 7">
            <a:extLst>
              <a:ext uri="{FF2B5EF4-FFF2-40B4-BE49-F238E27FC236}">
                <a16:creationId xmlns:a16="http://schemas.microsoft.com/office/drawing/2014/main" id="{113D47F2-3736-7246-02C3-686F7366613E}"/>
              </a:ext>
            </a:extLst>
          </p:cNvPr>
          <p:cNvSpPr/>
          <p:nvPr/>
        </p:nvSpPr>
        <p:spPr>
          <a:xfrm>
            <a:off x="6960015" y="3923149"/>
            <a:ext cx="3079102" cy="1950098"/>
          </a:xfrm>
          <a:prstGeom prst="flowChartInternalStora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Schedule </a:t>
            </a:r>
            <a:r>
              <a:rPr lang="de-DE" err="1"/>
              <a:t>Changes</a:t>
            </a:r>
            <a:endParaRPr lang="de-DE"/>
          </a:p>
          <a:p>
            <a:pPr algn="ctr"/>
            <a:r>
              <a:rPr lang="de-DE"/>
              <a:t>8:02 – inf.</a:t>
            </a:r>
          </a:p>
        </p:txBody>
      </p:sp>
      <p:sp>
        <p:nvSpPr>
          <p:cNvPr id="9" name="Pfeil: nach rechts 8">
            <a:extLst>
              <a:ext uri="{FF2B5EF4-FFF2-40B4-BE49-F238E27FC236}">
                <a16:creationId xmlns:a16="http://schemas.microsoft.com/office/drawing/2014/main" id="{B6DD44A4-D2A7-D0E4-EF1A-D953C6AD4344}"/>
              </a:ext>
            </a:extLst>
          </p:cNvPr>
          <p:cNvSpPr/>
          <p:nvPr/>
        </p:nvSpPr>
        <p:spPr>
          <a:xfrm rot="10800000">
            <a:off x="5132335" y="4614734"/>
            <a:ext cx="1470566" cy="566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56295820-5EB6-B303-438B-3FA0B350C4AC}"/>
              </a:ext>
            </a:extLst>
          </p:cNvPr>
          <p:cNvSpPr txBox="1"/>
          <p:nvPr/>
        </p:nvSpPr>
        <p:spPr>
          <a:xfrm>
            <a:off x="5248656" y="5440680"/>
            <a:ext cx="1354245" cy="1200329"/>
          </a:xfrm>
          <a:prstGeom prst="rect">
            <a:avLst/>
          </a:prstGeom>
          <a:noFill/>
        </p:spPr>
        <p:txBody>
          <a:bodyPr wrap="square" rtlCol="0">
            <a:spAutoFit/>
          </a:bodyPr>
          <a:lstStyle/>
          <a:p>
            <a:r>
              <a:rPr lang="de-DE" sz="1200"/>
              <a:t>All </a:t>
            </a:r>
            <a:r>
              <a:rPr lang="de-DE" sz="1200" err="1"/>
              <a:t>changes</a:t>
            </a:r>
            <a:r>
              <a:rPr lang="de-DE" sz="1200"/>
              <a:t> that dont </a:t>
            </a:r>
            <a:r>
              <a:rPr lang="de-DE" sz="1200" err="1"/>
              <a:t>belong</a:t>
            </a:r>
            <a:r>
              <a:rPr lang="de-DE" sz="1200"/>
              <a:t> to </a:t>
            </a:r>
            <a:r>
              <a:rPr lang="de-DE" sz="1200" err="1"/>
              <a:t>the</a:t>
            </a:r>
            <a:r>
              <a:rPr lang="de-DE" sz="1200"/>
              <a:t> </a:t>
            </a:r>
            <a:r>
              <a:rPr lang="de-DE" sz="1200" err="1"/>
              <a:t>collected</a:t>
            </a:r>
            <a:r>
              <a:rPr lang="de-DE" sz="1200"/>
              <a:t> </a:t>
            </a:r>
            <a:r>
              <a:rPr lang="de-DE" sz="1200" err="1"/>
              <a:t>shedule</a:t>
            </a:r>
            <a:r>
              <a:rPr lang="de-DE" sz="1200"/>
              <a:t> </a:t>
            </a:r>
            <a:r>
              <a:rPr lang="de-DE" sz="1200" err="1"/>
              <a:t>are</a:t>
            </a:r>
            <a:r>
              <a:rPr lang="de-DE" sz="1200"/>
              <a:t> </a:t>
            </a:r>
            <a:r>
              <a:rPr lang="de-DE" sz="1200" err="1"/>
              <a:t>disregarded</a:t>
            </a:r>
            <a:r>
              <a:rPr lang="de-DE" sz="1200"/>
              <a:t> </a:t>
            </a:r>
            <a:r>
              <a:rPr lang="de-DE" sz="1200" err="1"/>
              <a:t>for</a:t>
            </a:r>
            <a:r>
              <a:rPr lang="de-DE" sz="1200"/>
              <a:t> </a:t>
            </a:r>
            <a:r>
              <a:rPr lang="de-DE" sz="1200" err="1"/>
              <a:t>the</a:t>
            </a:r>
            <a:r>
              <a:rPr lang="de-DE" sz="1200"/>
              <a:t> </a:t>
            </a:r>
            <a:r>
              <a:rPr lang="de-DE" sz="1200" err="1"/>
              <a:t>datapoint</a:t>
            </a:r>
            <a:endParaRPr lang="de-DE" sz="1200"/>
          </a:p>
        </p:txBody>
      </p:sp>
      <p:sp>
        <p:nvSpPr>
          <p:cNvPr id="2" name="Textfeld 1">
            <a:extLst>
              <a:ext uri="{FF2B5EF4-FFF2-40B4-BE49-F238E27FC236}">
                <a16:creationId xmlns:a16="http://schemas.microsoft.com/office/drawing/2014/main" id="{493EF19B-9F27-F589-9016-8CFA8CE9750B}"/>
              </a:ext>
            </a:extLst>
          </p:cNvPr>
          <p:cNvSpPr txBox="1"/>
          <p:nvPr/>
        </p:nvSpPr>
        <p:spPr>
          <a:xfrm>
            <a:off x="318052" y="6158417"/>
            <a:ext cx="1699591" cy="369332"/>
          </a:xfrm>
          <a:prstGeom prst="rect">
            <a:avLst/>
          </a:prstGeom>
          <a:noFill/>
        </p:spPr>
        <p:txBody>
          <a:bodyPr wrap="square" rtlCol="0">
            <a:spAutoFit/>
          </a:bodyPr>
          <a:lstStyle/>
          <a:p>
            <a:r>
              <a:rPr lang="de-DE"/>
              <a:t>Backup 3</a:t>
            </a:r>
          </a:p>
        </p:txBody>
      </p:sp>
    </p:spTree>
    <p:extLst>
      <p:ext uri="{BB962C8B-B14F-4D97-AF65-F5344CB8AC3E}">
        <p14:creationId xmlns:p14="http://schemas.microsoft.com/office/powerpoint/2010/main" val="1821993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E"/>
            </a:p>
          </p:txBody>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DE"/>
            </a:p>
          </p:txBody>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A606D-3558-1172-430A-7BABFF11F9D1}"/>
              </a:ext>
            </a:extLst>
          </p:cNvPr>
          <p:cNvSpPr>
            <a:spLocks noGrp="1"/>
          </p:cNvSpPr>
          <p:nvPr>
            <p:ph type="title"/>
          </p:nvPr>
        </p:nvSpPr>
        <p:spPr>
          <a:xfrm>
            <a:off x="2575605" y="1230600"/>
            <a:ext cx="6959446" cy="1662475"/>
          </a:xfrm>
        </p:spPr>
        <p:txBody>
          <a:bodyPr vert="horz" lIns="228600" tIns="228600" rIns="228600" bIns="0" rtlCol="0" anchor="b">
            <a:normAutofit/>
          </a:bodyPr>
          <a:lstStyle/>
          <a:p>
            <a:pPr>
              <a:lnSpc>
                <a:spcPct val="80000"/>
              </a:lnSpc>
            </a:pPr>
            <a:r>
              <a:rPr lang="en-US" sz="4800" u="sng">
                <a:latin typeface="+mn-lt"/>
              </a:rPr>
              <a:t>Key Questions:</a:t>
            </a:r>
          </a:p>
        </p:txBody>
      </p:sp>
      <p:sp>
        <p:nvSpPr>
          <p:cNvPr id="3" name="Text Placeholder 2">
            <a:extLst>
              <a:ext uri="{FF2B5EF4-FFF2-40B4-BE49-F238E27FC236}">
                <a16:creationId xmlns:a16="http://schemas.microsoft.com/office/drawing/2014/main" id="{984504A9-FFCF-F5C8-45DC-0ECD33618004}"/>
              </a:ext>
            </a:extLst>
          </p:cNvPr>
          <p:cNvSpPr>
            <a:spLocks noGrp="1"/>
          </p:cNvSpPr>
          <p:nvPr>
            <p:ph type="body" idx="1"/>
          </p:nvPr>
        </p:nvSpPr>
        <p:spPr>
          <a:xfrm>
            <a:off x="2035492" y="3120327"/>
            <a:ext cx="8008097" cy="2914714"/>
          </a:xfrm>
        </p:spPr>
        <p:txBody>
          <a:bodyPr vert="horz" lIns="91440" tIns="0" rIns="91440" bIns="45720" rtlCol="0">
            <a:normAutofit/>
          </a:bodyPr>
          <a:lstStyle/>
          <a:p>
            <a:pPr>
              <a:lnSpc>
                <a:spcPct val="100000"/>
              </a:lnSpc>
            </a:pPr>
            <a:r>
              <a:rPr lang="en-US"/>
              <a:t>Which </a:t>
            </a:r>
            <a:r>
              <a:rPr lang="en-US" err="1"/>
              <a:t>german</a:t>
            </a:r>
            <a:r>
              <a:rPr lang="en-US"/>
              <a:t> regions show the most indicators for systemic issues?</a:t>
            </a:r>
          </a:p>
          <a:p>
            <a:pPr>
              <a:lnSpc>
                <a:spcPct val="100000"/>
              </a:lnSpc>
            </a:pPr>
            <a:r>
              <a:rPr lang="en-US"/>
              <a:t>Where are the systemic issues located within these regions?</a:t>
            </a:r>
          </a:p>
          <a:p>
            <a:pPr>
              <a:lnSpc>
                <a:spcPct val="100000"/>
              </a:lnSpc>
            </a:pPr>
            <a:r>
              <a:rPr lang="en-US"/>
              <a:t>Are there hints to the source of the systemic issues?</a:t>
            </a:r>
          </a:p>
        </p:txBody>
      </p:sp>
    </p:spTree>
    <p:extLst>
      <p:ext uri="{BB962C8B-B14F-4D97-AF65-F5344CB8AC3E}">
        <p14:creationId xmlns:p14="http://schemas.microsoft.com/office/powerpoint/2010/main" val="340636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6" name="Group 62">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7"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8"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19"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0"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1"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2"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3"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4"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5"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6"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7"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8"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9"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0"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1"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2"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3"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4"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5"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136" name="Group 83">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37" name="Rectangle 84">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138" name="Isosceles Triangle 85">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139" name="Rectangle 86">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140" name="Rectangle 88">
            <a:extLst>
              <a:ext uri="{FF2B5EF4-FFF2-40B4-BE49-F238E27FC236}">
                <a16:creationId xmlns:a16="http://schemas.microsoft.com/office/drawing/2014/main" id="{8334A2EF-69D9-41C1-9876-91D7FCF7C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90">
            <a:extLst>
              <a:ext uri="{FF2B5EF4-FFF2-40B4-BE49-F238E27FC236}">
                <a16:creationId xmlns:a16="http://schemas.microsoft.com/office/drawing/2014/main" id="{874C0C03-1202-4DC9-BA33-998DDFB3F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2" name="Freeform 5">
              <a:extLst>
                <a:ext uri="{FF2B5EF4-FFF2-40B4-BE49-F238E27FC236}">
                  <a16:creationId xmlns:a16="http://schemas.microsoft.com/office/drawing/2014/main" id="{60BF984B-F4C1-4BF0-B296-72CAD8814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6">
              <a:extLst>
                <a:ext uri="{FF2B5EF4-FFF2-40B4-BE49-F238E27FC236}">
                  <a16:creationId xmlns:a16="http://schemas.microsoft.com/office/drawing/2014/main" id="{2E887C16-A8CC-48BD-A34B-69B5D14BE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7">
              <a:extLst>
                <a:ext uri="{FF2B5EF4-FFF2-40B4-BE49-F238E27FC236}">
                  <a16:creationId xmlns:a16="http://schemas.microsoft.com/office/drawing/2014/main" id="{1194B805-0CE2-4FD6-804E-2771E18BB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8">
              <a:extLst>
                <a:ext uri="{FF2B5EF4-FFF2-40B4-BE49-F238E27FC236}">
                  <a16:creationId xmlns:a16="http://schemas.microsoft.com/office/drawing/2014/main" id="{96000EBD-113B-4BB5-94F2-B2C961094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
              <a:extLst>
                <a:ext uri="{FF2B5EF4-FFF2-40B4-BE49-F238E27FC236}">
                  <a16:creationId xmlns:a16="http://schemas.microsoft.com/office/drawing/2014/main" id="{C2C37892-BF6A-4DDB-BAA9-48B6A051E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
              <a:extLst>
                <a:ext uri="{FF2B5EF4-FFF2-40B4-BE49-F238E27FC236}">
                  <a16:creationId xmlns:a16="http://schemas.microsoft.com/office/drawing/2014/main" id="{B3A53A2B-EB9B-4318-A7F9-E371D211E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
              <a:extLst>
                <a:ext uri="{FF2B5EF4-FFF2-40B4-BE49-F238E27FC236}">
                  <a16:creationId xmlns:a16="http://schemas.microsoft.com/office/drawing/2014/main" id="{59001F5F-9338-43E1-BB4B-21C681CA2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
              <a:extLst>
                <a:ext uri="{FF2B5EF4-FFF2-40B4-BE49-F238E27FC236}">
                  <a16:creationId xmlns:a16="http://schemas.microsoft.com/office/drawing/2014/main" id="{24781ABE-347F-40E9-9BB2-3E35C8F15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
              <a:extLst>
                <a:ext uri="{FF2B5EF4-FFF2-40B4-BE49-F238E27FC236}">
                  <a16:creationId xmlns:a16="http://schemas.microsoft.com/office/drawing/2014/main" id="{6D8A7767-4D16-4AB7-8277-D66FEC7F7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
              <a:extLst>
                <a:ext uri="{FF2B5EF4-FFF2-40B4-BE49-F238E27FC236}">
                  <a16:creationId xmlns:a16="http://schemas.microsoft.com/office/drawing/2014/main" id="{1B7D649D-9559-4E1D-937A-351948350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
              <a:extLst>
                <a:ext uri="{FF2B5EF4-FFF2-40B4-BE49-F238E27FC236}">
                  <a16:creationId xmlns:a16="http://schemas.microsoft.com/office/drawing/2014/main" id="{45AA5D21-8C7B-4C77-815C-C3A8EA0A5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D7A46675-AA96-41DB-B9DB-CAA471A2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7">
              <a:extLst>
                <a:ext uri="{FF2B5EF4-FFF2-40B4-BE49-F238E27FC236}">
                  <a16:creationId xmlns:a16="http://schemas.microsoft.com/office/drawing/2014/main" id="{82090F8A-ECF2-423C-98D0-8EF226220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8">
              <a:extLst>
                <a:ext uri="{FF2B5EF4-FFF2-40B4-BE49-F238E27FC236}">
                  <a16:creationId xmlns:a16="http://schemas.microsoft.com/office/drawing/2014/main" id="{EA5DE46B-A4BE-407F-835A-693D3E979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9">
              <a:extLst>
                <a:ext uri="{FF2B5EF4-FFF2-40B4-BE49-F238E27FC236}">
                  <a16:creationId xmlns:a16="http://schemas.microsoft.com/office/drawing/2014/main" id="{429E4297-5489-465D-A6D7-03BD468E0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20">
              <a:extLst>
                <a:ext uri="{FF2B5EF4-FFF2-40B4-BE49-F238E27FC236}">
                  <a16:creationId xmlns:a16="http://schemas.microsoft.com/office/drawing/2014/main" id="{69A4CFA1-B603-453B-AC53-49E8A8DF7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
              <a:extLst>
                <a:ext uri="{FF2B5EF4-FFF2-40B4-BE49-F238E27FC236}">
                  <a16:creationId xmlns:a16="http://schemas.microsoft.com/office/drawing/2014/main" id="{7A997EDF-8927-490B-AD5F-046317B8B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
              <a:extLst>
                <a:ext uri="{FF2B5EF4-FFF2-40B4-BE49-F238E27FC236}">
                  <a16:creationId xmlns:a16="http://schemas.microsoft.com/office/drawing/2014/main" id="{3C91BE84-B1A4-4592-A942-2C72C86DD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
              <a:extLst>
                <a:ext uri="{FF2B5EF4-FFF2-40B4-BE49-F238E27FC236}">
                  <a16:creationId xmlns:a16="http://schemas.microsoft.com/office/drawing/2014/main" id="{A0AAA5CD-6E44-429A-91FA-D650BAF9E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A318E71-EB68-F13F-E7C9-F569EEDE00F3}"/>
              </a:ext>
            </a:extLst>
          </p:cNvPr>
          <p:cNvSpPr>
            <a:spLocks noGrp="1"/>
          </p:cNvSpPr>
          <p:nvPr>
            <p:ph type="title"/>
          </p:nvPr>
        </p:nvSpPr>
        <p:spPr>
          <a:xfrm>
            <a:off x="7550663" y="1455611"/>
            <a:ext cx="3849624" cy="2312521"/>
          </a:xfrm>
        </p:spPr>
        <p:txBody>
          <a:bodyPr vert="horz" lIns="228600" tIns="228600" rIns="228600" bIns="0" rtlCol="0" anchor="b">
            <a:normAutofit/>
          </a:bodyPr>
          <a:lstStyle/>
          <a:p>
            <a:pPr algn="l">
              <a:lnSpc>
                <a:spcPct val="80000"/>
              </a:lnSpc>
            </a:pPr>
            <a:r>
              <a:rPr lang="en-US">
                <a:solidFill>
                  <a:schemeClr val="tx2"/>
                </a:solidFill>
                <a:latin typeface="+mn-lt"/>
              </a:rPr>
              <a:t>Stakeholder</a:t>
            </a:r>
          </a:p>
        </p:txBody>
      </p:sp>
      <p:sp>
        <p:nvSpPr>
          <p:cNvPr id="3" name="Content Placeholder 2">
            <a:extLst>
              <a:ext uri="{FF2B5EF4-FFF2-40B4-BE49-F238E27FC236}">
                <a16:creationId xmlns:a16="http://schemas.microsoft.com/office/drawing/2014/main" id="{A9746E30-23AC-C630-646B-42390316CC51}"/>
              </a:ext>
            </a:extLst>
          </p:cNvPr>
          <p:cNvSpPr>
            <a:spLocks noGrp="1"/>
          </p:cNvSpPr>
          <p:nvPr>
            <p:ph idx="1"/>
          </p:nvPr>
        </p:nvSpPr>
        <p:spPr>
          <a:xfrm>
            <a:off x="7550662" y="3815282"/>
            <a:ext cx="3849625" cy="1027982"/>
          </a:xfrm>
        </p:spPr>
        <p:txBody>
          <a:bodyPr vert="horz" lIns="91440" tIns="0" rIns="91440" bIns="45720" rtlCol="0">
            <a:normAutofit/>
          </a:bodyPr>
          <a:lstStyle/>
          <a:p>
            <a:pPr marL="0" indent="0">
              <a:lnSpc>
                <a:spcPct val="100000"/>
              </a:lnSpc>
              <a:buNone/>
            </a:pPr>
            <a:r>
              <a:rPr lang="en-US" sz="1600">
                <a:solidFill>
                  <a:schemeClr val="tx2"/>
                </a:solidFill>
              </a:rPr>
              <a:t>Deutsche Bahn and Customers</a:t>
            </a:r>
          </a:p>
        </p:txBody>
      </p:sp>
      <p:sp>
        <p:nvSpPr>
          <p:cNvPr id="161" name="Rectangle 111">
            <a:extLst>
              <a:ext uri="{FF2B5EF4-FFF2-40B4-BE49-F238E27FC236}">
                <a16:creationId xmlns:a16="http://schemas.microsoft.com/office/drawing/2014/main" id="{C8CA0C52-5ACA-4F17-AA4A-312E0E110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ed and white logo&#10;&#10;Description automatically generated">
            <a:extLst>
              <a:ext uri="{FF2B5EF4-FFF2-40B4-BE49-F238E27FC236}">
                <a16:creationId xmlns:a16="http://schemas.microsoft.com/office/drawing/2014/main" id="{4E0C54F1-F544-1D7E-D242-27FEAE97164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141" r="1" b="521"/>
          <a:stretch/>
        </p:blipFill>
        <p:spPr>
          <a:xfrm>
            <a:off x="972115" y="1478103"/>
            <a:ext cx="5641848" cy="3883694"/>
          </a:xfrm>
          <a:prstGeom prst="rect">
            <a:avLst/>
          </a:prstGeom>
          <a:ln w="12700">
            <a:noFill/>
          </a:ln>
        </p:spPr>
      </p:pic>
      <p:sp>
        <p:nvSpPr>
          <p:cNvPr id="162"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50273" y="3291386"/>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96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1E8589-3206-BB1E-CDAE-D3A0B07B8E2C}"/>
              </a:ext>
            </a:extLst>
          </p:cNvPr>
          <p:cNvSpPr>
            <a:spLocks noGrp="1"/>
          </p:cNvSpPr>
          <p:nvPr>
            <p:ph type="title"/>
          </p:nvPr>
        </p:nvSpPr>
        <p:spPr>
          <a:xfrm>
            <a:off x="3350888" y="383090"/>
            <a:ext cx="5490224" cy="554170"/>
          </a:xfrm>
        </p:spPr>
        <p:txBody>
          <a:bodyPr>
            <a:normAutofit fontScale="90000"/>
          </a:bodyPr>
          <a:lstStyle/>
          <a:p>
            <a:r>
              <a:rPr lang="de-DE" err="1">
                <a:solidFill>
                  <a:schemeClr val="tx1"/>
                </a:solidFill>
                <a:latin typeface="+mn-lt"/>
              </a:rPr>
              <a:t>Visit</a:t>
            </a:r>
            <a:r>
              <a:rPr lang="de-DE">
                <a:solidFill>
                  <a:schemeClr val="tx1"/>
                </a:solidFill>
                <a:latin typeface="+mn-lt"/>
              </a:rPr>
              <a:t> our </a:t>
            </a:r>
            <a:r>
              <a:rPr lang="de-DE" err="1">
                <a:solidFill>
                  <a:schemeClr val="tx1"/>
                </a:solidFill>
                <a:latin typeface="+mn-lt"/>
              </a:rPr>
              <a:t>Github</a:t>
            </a:r>
            <a:r>
              <a:rPr lang="de-DE">
                <a:solidFill>
                  <a:schemeClr val="tx1"/>
                </a:solidFill>
                <a:latin typeface="+mn-lt"/>
              </a:rPr>
              <a:t> Repo!</a:t>
            </a:r>
          </a:p>
        </p:txBody>
      </p:sp>
      <p:sp>
        <p:nvSpPr>
          <p:cNvPr id="7" name="Textfeld 6">
            <a:extLst>
              <a:ext uri="{FF2B5EF4-FFF2-40B4-BE49-F238E27FC236}">
                <a16:creationId xmlns:a16="http://schemas.microsoft.com/office/drawing/2014/main" id="{F7202FCC-9208-3D67-45A5-0F47A4AB5163}"/>
              </a:ext>
            </a:extLst>
          </p:cNvPr>
          <p:cNvSpPr txBox="1"/>
          <p:nvPr/>
        </p:nvSpPr>
        <p:spPr>
          <a:xfrm>
            <a:off x="2654643" y="6290244"/>
            <a:ext cx="6882712" cy="369332"/>
          </a:xfrm>
          <a:prstGeom prst="rect">
            <a:avLst/>
          </a:prstGeom>
          <a:noFill/>
        </p:spPr>
        <p:txBody>
          <a:bodyPr wrap="square">
            <a:spAutoFit/>
          </a:bodyPr>
          <a:lstStyle/>
          <a:p>
            <a:r>
              <a:rPr lang="de-DE"/>
              <a:t>github.com/</a:t>
            </a:r>
            <a:r>
              <a:rPr lang="de-DE" err="1"/>
              <a:t>Nokkyuu</a:t>
            </a:r>
            <a:r>
              <a:rPr lang="de-DE"/>
              <a:t>/</a:t>
            </a:r>
            <a:r>
              <a:rPr lang="de-DE" err="1"/>
              <a:t>Fantastic_trains_and_when_to_find_them</a:t>
            </a:r>
            <a:endParaRPr lang="de-DE"/>
          </a:p>
        </p:txBody>
      </p:sp>
      <p:pic>
        <p:nvPicPr>
          <p:cNvPr id="3" name="Grafik 2" descr="Ein Bild, das Muster, Design, rot, Einpackpapier enthält.&#10;&#10;Automatisch generierte Beschreibung">
            <a:extLst>
              <a:ext uri="{FF2B5EF4-FFF2-40B4-BE49-F238E27FC236}">
                <a16:creationId xmlns:a16="http://schemas.microsoft.com/office/drawing/2014/main" id="{EA63B1D0-40DC-8FF4-3CEC-D977FADD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127961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3"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2"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4"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6"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8"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8"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e-DE"/>
            </a:p>
          </p:txBody>
        </p:sp>
      </p:grpSp>
      <p:sp useBgFill="1">
        <p:nvSpPr>
          <p:cNvPr id="9" name="Rectangle 35">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el 1">
            <a:extLst>
              <a:ext uri="{FF2B5EF4-FFF2-40B4-BE49-F238E27FC236}">
                <a16:creationId xmlns:a16="http://schemas.microsoft.com/office/drawing/2014/main" id="{7664885D-E8D8-6C8C-7CDD-73DF23F0EAC0}"/>
              </a:ext>
            </a:extLst>
          </p:cNvPr>
          <p:cNvSpPr>
            <a:spLocks noGrp="1"/>
          </p:cNvSpPr>
          <p:nvPr>
            <p:ph type="title"/>
          </p:nvPr>
        </p:nvSpPr>
        <p:spPr>
          <a:xfrm>
            <a:off x="8848434" y="1081258"/>
            <a:ext cx="3556890" cy="2468207"/>
          </a:xfrm>
        </p:spPr>
        <p:txBody>
          <a:bodyPr vert="horz" lIns="228600" tIns="228600" rIns="228600" bIns="0" rtlCol="0" anchor="b">
            <a:normAutofit/>
          </a:bodyPr>
          <a:lstStyle/>
          <a:p>
            <a:pPr algn="l">
              <a:lnSpc>
                <a:spcPct val="80000"/>
              </a:lnSpc>
            </a:pPr>
            <a:r>
              <a:rPr lang="en-US">
                <a:solidFill>
                  <a:schemeClr val="tx2"/>
                </a:solidFill>
                <a:latin typeface="+mn-lt"/>
              </a:rPr>
              <a:t>Part 1: </a:t>
            </a:r>
          </a:p>
        </p:txBody>
      </p:sp>
      <p:sp>
        <p:nvSpPr>
          <p:cNvPr id="55"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Shape 63">
            <a:extLst>
              <a:ext uri="{FF2B5EF4-FFF2-40B4-BE49-F238E27FC236}">
                <a16:creationId xmlns:a16="http://schemas.microsoft.com/office/drawing/2014/main" id="{138AF5D2-3A9C-4E8F-B879-36865366A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descr="Digital financial graph">
            <a:extLst>
              <a:ext uri="{FF2B5EF4-FFF2-40B4-BE49-F238E27FC236}">
                <a16:creationId xmlns:a16="http://schemas.microsoft.com/office/drawing/2014/main" id="{55015971-966A-4EE2-BDF9-ED719A7C3C91}"/>
              </a:ext>
            </a:extLst>
          </p:cNvPr>
          <p:cNvPicPr>
            <a:picLocks noChangeAspect="1"/>
          </p:cNvPicPr>
          <p:nvPr/>
        </p:nvPicPr>
        <p:blipFill rotWithShape="1">
          <a:blip r:embed="rId3"/>
          <a:srcRect l="9143" r="9143"/>
          <a:stretch/>
        </p:blipFill>
        <p:spPr>
          <a:xfrm>
            <a:off x="932740" y="461405"/>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3" name="Titel 1">
            <a:extLst>
              <a:ext uri="{FF2B5EF4-FFF2-40B4-BE49-F238E27FC236}">
                <a16:creationId xmlns:a16="http://schemas.microsoft.com/office/drawing/2014/main" id="{8DB459B0-6C0E-EC8B-63B3-A62EBEAB7CF3}"/>
              </a:ext>
            </a:extLst>
          </p:cNvPr>
          <p:cNvSpPr txBox="1">
            <a:spLocks/>
          </p:cNvSpPr>
          <p:nvPr/>
        </p:nvSpPr>
        <p:spPr>
          <a:xfrm>
            <a:off x="8843040" y="2101923"/>
            <a:ext cx="3556890" cy="2468207"/>
          </a:xfrm>
          <a:prstGeom prst="rect">
            <a:avLst/>
          </a:prstGeom>
        </p:spPr>
        <p:txBody>
          <a:bodyPr vert="horz" lIns="228600" tIns="228600" rIns="228600" bIns="0" rtlCol="0" anchor="b">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lnSpc>
                <a:spcPct val="80000"/>
              </a:lnSpc>
            </a:pPr>
            <a:r>
              <a:rPr lang="en-US">
                <a:solidFill>
                  <a:schemeClr val="tx2"/>
                </a:solidFill>
                <a:latin typeface="+mn-lt"/>
              </a:rPr>
              <a:t>Data Acquisition</a:t>
            </a:r>
          </a:p>
        </p:txBody>
      </p:sp>
    </p:spTree>
    <p:extLst>
      <p:ext uri="{BB962C8B-B14F-4D97-AF65-F5344CB8AC3E}">
        <p14:creationId xmlns:p14="http://schemas.microsoft.com/office/powerpoint/2010/main" val="376808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AB7717-EC74-5E40-2FD3-D99A567986C0}"/>
              </a:ext>
            </a:extLst>
          </p:cNvPr>
          <p:cNvSpPr>
            <a:spLocks noGrp="1"/>
          </p:cNvSpPr>
          <p:nvPr>
            <p:ph type="title"/>
          </p:nvPr>
        </p:nvSpPr>
        <p:spPr/>
        <p:txBody>
          <a:bodyPr/>
          <a:lstStyle/>
          <a:p>
            <a:r>
              <a:rPr lang="de-DE"/>
              <a:t>DB API Marketplace</a:t>
            </a:r>
          </a:p>
        </p:txBody>
      </p:sp>
      <p:pic>
        <p:nvPicPr>
          <p:cNvPr id="5" name="Grafik 4" descr="Ein Bild, das Text, Screenshot, Schrift enthält.&#10;&#10;Beschreibung automatisch generiert.">
            <a:extLst>
              <a:ext uri="{FF2B5EF4-FFF2-40B4-BE49-F238E27FC236}">
                <a16:creationId xmlns:a16="http://schemas.microsoft.com/office/drawing/2014/main" id="{C8518021-A417-7EDE-578F-290EDC15A8B7}"/>
              </a:ext>
            </a:extLst>
          </p:cNvPr>
          <p:cNvPicPr>
            <a:picLocks noChangeAspect="1"/>
          </p:cNvPicPr>
          <p:nvPr/>
        </p:nvPicPr>
        <p:blipFill>
          <a:blip r:embed="rId3"/>
          <a:stretch>
            <a:fillRect/>
          </a:stretch>
        </p:blipFill>
        <p:spPr>
          <a:xfrm>
            <a:off x="446193" y="665397"/>
            <a:ext cx="4034752" cy="4140970"/>
          </a:xfrm>
          <a:prstGeom prst="rect">
            <a:avLst/>
          </a:prstGeom>
          <a:effectLst>
            <a:outerShdw blurRad="50800" dist="38100" dir="2700000" algn="tl" rotWithShape="0">
              <a:prstClr val="black">
                <a:alpha val="40000"/>
              </a:prstClr>
            </a:outerShdw>
          </a:effectLst>
        </p:spPr>
      </p:pic>
      <p:pic>
        <p:nvPicPr>
          <p:cNvPr id="4" name="Inhaltsplatzhalter 3" descr="Ein Bild, das Text, Screenshot, Schrift enthält.&#10;&#10;Beschreibung automatisch generiert.">
            <a:extLst>
              <a:ext uri="{FF2B5EF4-FFF2-40B4-BE49-F238E27FC236}">
                <a16:creationId xmlns:a16="http://schemas.microsoft.com/office/drawing/2014/main" id="{A2CBF266-3447-26D7-46B8-AABDD702348F}"/>
              </a:ext>
            </a:extLst>
          </p:cNvPr>
          <p:cNvPicPr>
            <a:picLocks noGrp="1" noChangeAspect="1"/>
          </p:cNvPicPr>
          <p:nvPr>
            <p:ph idx="4294967295"/>
          </p:nvPr>
        </p:nvPicPr>
        <p:blipFill>
          <a:blip r:embed="rId4"/>
          <a:stretch>
            <a:fillRect/>
          </a:stretch>
        </p:blipFill>
        <p:spPr>
          <a:xfrm>
            <a:off x="1336424" y="2224195"/>
            <a:ext cx="4033838" cy="4086225"/>
          </a:xfrm>
          <a:effectLst>
            <a:outerShdw blurRad="50800" dist="38100" dir="2700000" algn="tl" rotWithShape="0">
              <a:prstClr val="black">
                <a:alpha val="40000"/>
              </a:prstClr>
            </a:outerShdw>
          </a:effectLst>
        </p:spPr>
      </p:pic>
      <p:sp>
        <p:nvSpPr>
          <p:cNvPr id="6" name="Textfeld 5">
            <a:extLst>
              <a:ext uri="{FF2B5EF4-FFF2-40B4-BE49-F238E27FC236}">
                <a16:creationId xmlns:a16="http://schemas.microsoft.com/office/drawing/2014/main" id="{B16F7D31-7AA3-D7CA-451C-8B69C07937C7}"/>
              </a:ext>
            </a:extLst>
          </p:cNvPr>
          <p:cNvSpPr txBox="1"/>
          <p:nvPr/>
        </p:nvSpPr>
        <p:spPr>
          <a:xfrm>
            <a:off x="868922" y="346527"/>
            <a:ext cx="49688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5"/>
              </a:rPr>
              <a:t>https://developers.deutschebahn.com/db-api-marketplace/apis/product</a:t>
            </a:r>
            <a:endParaRPr lang="en-US" sz="1200"/>
          </a:p>
        </p:txBody>
      </p:sp>
      <p:graphicFrame>
        <p:nvGraphicFramePr>
          <p:cNvPr id="10" name="Textfeld 2">
            <a:extLst>
              <a:ext uri="{FF2B5EF4-FFF2-40B4-BE49-F238E27FC236}">
                <a16:creationId xmlns:a16="http://schemas.microsoft.com/office/drawing/2014/main" id="{5254B08E-604D-B87F-1DD1-A0394C0930BC}"/>
              </a:ext>
            </a:extLst>
          </p:cNvPr>
          <p:cNvGraphicFramePr/>
          <p:nvPr>
            <p:extLst>
              <p:ext uri="{D42A27DB-BD31-4B8C-83A1-F6EECF244321}">
                <p14:modId xmlns:p14="http://schemas.microsoft.com/office/powerpoint/2010/main" val="140222563"/>
              </p:ext>
            </p:extLst>
          </p:nvPr>
        </p:nvGraphicFramePr>
        <p:xfrm>
          <a:off x="5837765" y="843966"/>
          <a:ext cx="6154814" cy="48318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441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36EB25A-DC0B-FF71-EF62-94AFB406E68C}"/>
              </a:ext>
            </a:extLst>
          </p:cNvPr>
          <p:cNvSpPr>
            <a:spLocks noGrp="1"/>
          </p:cNvSpPr>
          <p:nvPr>
            <p:ph idx="1"/>
          </p:nvPr>
        </p:nvSpPr>
        <p:spPr/>
        <p:txBody>
          <a:bodyPr vert="horz" lIns="91440" tIns="45720" rIns="91440" bIns="45720" rtlCol="0">
            <a:noAutofit/>
          </a:bodyPr>
          <a:lstStyle/>
          <a:p>
            <a:pPr>
              <a:lnSpc>
                <a:spcPct val="110000"/>
              </a:lnSpc>
            </a:pPr>
            <a:r>
              <a:rPr lang="de-DE" sz="1400">
                <a:solidFill>
                  <a:schemeClr val="bg1"/>
                </a:solidFill>
              </a:rPr>
              <a:t>3397 </a:t>
            </a:r>
            <a:r>
              <a:rPr lang="de-DE" sz="1400" err="1">
                <a:solidFill>
                  <a:schemeClr val="bg1"/>
                </a:solidFill>
              </a:rPr>
              <a:t>of</a:t>
            </a:r>
            <a:r>
              <a:rPr lang="de-DE" sz="1400">
                <a:solidFill>
                  <a:schemeClr val="bg1"/>
                </a:solidFill>
              </a:rPr>
              <a:t> 5398 </a:t>
            </a:r>
            <a:r>
              <a:rPr lang="de-DE" sz="1400" err="1">
                <a:solidFill>
                  <a:schemeClr val="bg1"/>
                </a:solidFill>
              </a:rPr>
              <a:t>stations</a:t>
            </a:r>
            <a:r>
              <a:rPr lang="de-DE" sz="1400">
                <a:solidFill>
                  <a:schemeClr val="bg1"/>
                </a:solidFill>
              </a:rPr>
              <a:t> </a:t>
            </a:r>
            <a:r>
              <a:rPr lang="de-DE" sz="1400" err="1">
                <a:solidFill>
                  <a:schemeClr val="bg1"/>
                </a:solidFill>
              </a:rPr>
              <a:t>are</a:t>
            </a:r>
            <a:r>
              <a:rPr lang="de-DE" sz="1400">
                <a:solidFill>
                  <a:schemeClr val="bg1"/>
                </a:solidFill>
              </a:rPr>
              <a:t> </a:t>
            </a:r>
            <a:r>
              <a:rPr lang="de-DE" sz="1400" err="1">
                <a:solidFill>
                  <a:schemeClr val="bg1"/>
                </a:solidFill>
              </a:rPr>
              <a:t>cat</a:t>
            </a:r>
            <a:r>
              <a:rPr lang="de-DE" sz="1400">
                <a:solidFill>
                  <a:schemeClr val="bg1"/>
                </a:solidFill>
              </a:rPr>
              <a:t>. 6 and 7</a:t>
            </a:r>
            <a:endParaRPr lang="de-DE" sz="1400">
              <a:solidFill>
                <a:schemeClr val="bg1"/>
              </a:solidFill>
              <a:ea typeface="+mn-lt"/>
              <a:cs typeface="+mn-lt"/>
            </a:endParaRPr>
          </a:p>
          <a:p>
            <a:pPr>
              <a:lnSpc>
                <a:spcPct val="110000"/>
              </a:lnSpc>
            </a:pPr>
            <a:r>
              <a:rPr lang="de-DE" sz="1400">
                <a:solidFill>
                  <a:schemeClr val="bg1"/>
                </a:solidFill>
              </a:rPr>
              <a:t>Benefits </a:t>
            </a:r>
            <a:r>
              <a:rPr lang="de-DE" sz="1400" err="1">
                <a:solidFill>
                  <a:schemeClr val="bg1"/>
                </a:solidFill>
              </a:rPr>
              <a:t>of</a:t>
            </a:r>
            <a:r>
              <a:rPr lang="de-DE" sz="1400">
                <a:solidFill>
                  <a:schemeClr val="bg1"/>
                </a:solidFill>
              </a:rPr>
              <a:t> </a:t>
            </a:r>
            <a:r>
              <a:rPr lang="de-DE" sz="1400" err="1">
                <a:solidFill>
                  <a:schemeClr val="bg1"/>
                </a:solidFill>
              </a:rPr>
              <a:t>ignoring</a:t>
            </a:r>
            <a:r>
              <a:rPr lang="de-DE" sz="1400">
                <a:solidFill>
                  <a:schemeClr val="bg1"/>
                </a:solidFill>
              </a:rPr>
              <a:t> </a:t>
            </a:r>
            <a:r>
              <a:rPr lang="de-DE" sz="1400" err="1">
                <a:solidFill>
                  <a:schemeClr val="bg1"/>
                </a:solidFill>
              </a:rPr>
              <a:t>those</a:t>
            </a:r>
            <a:r>
              <a:rPr lang="de-DE" sz="1400">
                <a:solidFill>
                  <a:schemeClr val="bg1"/>
                </a:solidFill>
              </a:rPr>
              <a:t>:</a:t>
            </a:r>
          </a:p>
          <a:p>
            <a:pPr lvl="2">
              <a:lnSpc>
                <a:spcPct val="110000"/>
              </a:lnSpc>
            </a:pPr>
            <a:r>
              <a:rPr lang="de-DE">
                <a:solidFill>
                  <a:schemeClr val="bg1"/>
                </a:solidFill>
              </a:rPr>
              <a:t>Collection </a:t>
            </a:r>
            <a:r>
              <a:rPr lang="de-DE" err="1">
                <a:solidFill>
                  <a:schemeClr val="bg1"/>
                </a:solidFill>
              </a:rPr>
              <a:t>script</a:t>
            </a:r>
            <a:r>
              <a:rPr lang="de-DE">
                <a:solidFill>
                  <a:schemeClr val="bg1"/>
                </a:solidFill>
              </a:rPr>
              <a:t> </a:t>
            </a:r>
            <a:r>
              <a:rPr lang="de-DE" err="1">
                <a:solidFill>
                  <a:schemeClr val="bg1"/>
                </a:solidFill>
              </a:rPr>
              <a:t>stability</a:t>
            </a:r>
            <a:endParaRPr lang="de-DE">
              <a:solidFill>
                <a:schemeClr val="bg1"/>
              </a:solidFill>
            </a:endParaRPr>
          </a:p>
          <a:p>
            <a:pPr lvl="2">
              <a:lnSpc>
                <a:spcPct val="110000"/>
              </a:lnSpc>
            </a:pPr>
            <a:r>
              <a:rPr lang="de-DE">
                <a:solidFill>
                  <a:schemeClr val="bg1"/>
                </a:solidFill>
              </a:rPr>
              <a:t>File </a:t>
            </a:r>
            <a:r>
              <a:rPr lang="de-DE" err="1">
                <a:solidFill>
                  <a:schemeClr val="bg1"/>
                </a:solidFill>
              </a:rPr>
              <a:t>size</a:t>
            </a:r>
            <a:endParaRPr lang="de-DE">
              <a:solidFill>
                <a:schemeClr val="bg1"/>
              </a:solidFill>
            </a:endParaRPr>
          </a:p>
          <a:p>
            <a:pPr lvl="2">
              <a:lnSpc>
                <a:spcPct val="110000"/>
              </a:lnSpc>
            </a:pPr>
            <a:r>
              <a:rPr lang="de-DE" err="1">
                <a:solidFill>
                  <a:schemeClr val="bg1"/>
                </a:solidFill>
              </a:rPr>
              <a:t>Cleanup</a:t>
            </a:r>
            <a:r>
              <a:rPr lang="de-DE">
                <a:solidFill>
                  <a:schemeClr val="bg1"/>
                </a:solidFill>
              </a:rPr>
              <a:t> </a:t>
            </a:r>
            <a:r>
              <a:rPr lang="de-DE" err="1">
                <a:solidFill>
                  <a:schemeClr val="bg1"/>
                </a:solidFill>
              </a:rPr>
              <a:t>effort</a:t>
            </a:r>
            <a:endParaRPr lang="de-DE">
              <a:solidFill>
                <a:schemeClr val="bg1"/>
              </a:solidFill>
            </a:endParaRPr>
          </a:p>
          <a:p>
            <a:pPr>
              <a:lnSpc>
                <a:spcPct val="110000"/>
              </a:lnSpc>
            </a:pPr>
            <a:r>
              <a:rPr lang="de-DE" sz="1400" err="1">
                <a:solidFill>
                  <a:schemeClr val="bg1"/>
                </a:solidFill>
              </a:rPr>
              <a:t>Comparison</a:t>
            </a:r>
            <a:r>
              <a:rPr lang="de-DE" sz="1400">
                <a:solidFill>
                  <a:schemeClr val="bg1"/>
                </a:solidFill>
              </a:rPr>
              <a:t>:</a:t>
            </a:r>
          </a:p>
          <a:p>
            <a:pPr lvl="2">
              <a:lnSpc>
                <a:spcPct val="110000"/>
              </a:lnSpc>
            </a:pPr>
            <a:r>
              <a:rPr lang="de-DE">
                <a:solidFill>
                  <a:schemeClr val="bg1"/>
                </a:solidFill>
              </a:rPr>
              <a:t>Mann-Whitney-U Test p: </a:t>
            </a:r>
            <a:r>
              <a:rPr lang="de-DE">
                <a:solidFill>
                  <a:schemeClr val="bg1"/>
                </a:solidFill>
                <a:ea typeface="+mn-lt"/>
                <a:cs typeface="+mn-lt"/>
              </a:rPr>
              <a:t>0.01</a:t>
            </a:r>
          </a:p>
          <a:p>
            <a:pPr lvl="2">
              <a:lnSpc>
                <a:spcPct val="110000"/>
              </a:lnSpc>
            </a:pPr>
            <a:r>
              <a:rPr lang="de-DE">
                <a:solidFill>
                  <a:schemeClr val="bg1"/>
                </a:solidFill>
              </a:rPr>
              <a:t>KDE and Q-Q </a:t>
            </a:r>
            <a:r>
              <a:rPr lang="de-DE" err="1">
                <a:solidFill>
                  <a:schemeClr val="bg1"/>
                </a:solidFill>
              </a:rPr>
              <a:t>are</a:t>
            </a:r>
            <a:r>
              <a:rPr lang="de-DE">
                <a:solidFill>
                  <a:schemeClr val="bg1"/>
                </a:solidFill>
              </a:rPr>
              <a:t> </a:t>
            </a:r>
            <a:r>
              <a:rPr lang="de-DE" err="1">
                <a:solidFill>
                  <a:schemeClr val="bg1"/>
                </a:solidFill>
              </a:rPr>
              <a:t>similar</a:t>
            </a:r>
            <a:endParaRPr lang="de-DE">
              <a:solidFill>
                <a:schemeClr val="bg1"/>
              </a:solidFill>
            </a:endParaRPr>
          </a:p>
          <a:p>
            <a:pPr lvl="2">
              <a:lnSpc>
                <a:spcPct val="110000"/>
              </a:lnSpc>
            </a:pPr>
            <a:endParaRPr lang="de-DE">
              <a:solidFill>
                <a:schemeClr val="bg1"/>
              </a:solidFill>
            </a:endParaRPr>
          </a:p>
        </p:txBody>
      </p:sp>
      <p:pic>
        <p:nvPicPr>
          <p:cNvPr id="5" name="Grafik 4" descr="Ein Bild, das Diagramm, Text, Reihe, Screenshot enthält.&#10;&#10;Beschreibung automatisch generiert.">
            <a:extLst>
              <a:ext uri="{FF2B5EF4-FFF2-40B4-BE49-F238E27FC236}">
                <a16:creationId xmlns:a16="http://schemas.microsoft.com/office/drawing/2014/main" id="{D1ECC338-BB72-63F5-E36F-AF380AA7B72A}"/>
              </a:ext>
            </a:extLst>
          </p:cNvPr>
          <p:cNvPicPr>
            <a:picLocks noChangeAspect="1"/>
          </p:cNvPicPr>
          <p:nvPr/>
        </p:nvPicPr>
        <p:blipFill>
          <a:blip r:embed="rId3"/>
          <a:stretch>
            <a:fillRect/>
          </a:stretch>
        </p:blipFill>
        <p:spPr>
          <a:xfrm>
            <a:off x="5040314" y="394728"/>
            <a:ext cx="6847418" cy="5854544"/>
          </a:xfrm>
          <a:prstGeom prst="rect">
            <a:avLst/>
          </a:prstGeom>
          <a:ln w="9525">
            <a:noFill/>
          </a:ln>
        </p:spPr>
      </p:pic>
      <p:sp>
        <p:nvSpPr>
          <p:cNvPr id="6" name="Textfeld 5">
            <a:extLst>
              <a:ext uri="{FF2B5EF4-FFF2-40B4-BE49-F238E27FC236}">
                <a16:creationId xmlns:a16="http://schemas.microsoft.com/office/drawing/2014/main" id="{B868F498-6DD9-35BD-A29E-03D8D4DBF839}"/>
              </a:ext>
            </a:extLst>
          </p:cNvPr>
          <p:cNvSpPr txBox="1"/>
          <p:nvPr/>
        </p:nvSpPr>
        <p:spPr>
          <a:xfrm>
            <a:off x="845758" y="1638552"/>
            <a:ext cx="4439726" cy="3416320"/>
          </a:xfrm>
          <a:prstGeom prst="rect">
            <a:avLst/>
          </a:prstGeom>
          <a:noFill/>
        </p:spPr>
        <p:txBody>
          <a:bodyPr wrap="square" rtlCol="0">
            <a:spAutoFit/>
          </a:bodyPr>
          <a:lstStyle/>
          <a:p>
            <a:pPr marL="1200150" lvl="2" indent="-285750">
              <a:buFont typeface="Arial" panose="020B0604020202020204" pitchFamily="34" charset="0"/>
              <a:buChar char="•"/>
            </a:pPr>
            <a:endParaRPr lang="de-DE"/>
          </a:p>
          <a:p>
            <a:pPr marL="285750" indent="-285750">
              <a:buFont typeface="Arial" panose="020B0604020202020204" pitchFamily="34" charset="0"/>
              <a:buChar char="•"/>
            </a:pPr>
            <a:r>
              <a:rPr lang="de-DE"/>
              <a:t>3397 </a:t>
            </a:r>
            <a:r>
              <a:rPr lang="de-DE" err="1"/>
              <a:t>of</a:t>
            </a:r>
            <a:r>
              <a:rPr lang="de-DE"/>
              <a:t> 5398 </a:t>
            </a:r>
            <a:r>
              <a:rPr lang="de-DE" err="1"/>
              <a:t>stations</a:t>
            </a:r>
            <a:r>
              <a:rPr lang="de-DE"/>
              <a:t> </a:t>
            </a:r>
            <a:r>
              <a:rPr lang="de-DE" err="1"/>
              <a:t>are</a:t>
            </a:r>
            <a:r>
              <a:rPr lang="de-DE"/>
              <a:t> </a:t>
            </a:r>
            <a:r>
              <a:rPr lang="de-DE" err="1"/>
              <a:t>cat</a:t>
            </a:r>
            <a:r>
              <a:rPr lang="de-DE"/>
              <a:t>. 6 and 7</a:t>
            </a:r>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a:t>Benefits </a:t>
            </a:r>
            <a:r>
              <a:rPr lang="de-DE" err="1"/>
              <a:t>of</a:t>
            </a:r>
            <a:r>
              <a:rPr lang="de-DE"/>
              <a:t> </a:t>
            </a:r>
            <a:r>
              <a:rPr lang="de-DE" err="1"/>
              <a:t>ignoring</a:t>
            </a:r>
            <a:r>
              <a:rPr lang="de-DE"/>
              <a:t> </a:t>
            </a:r>
            <a:r>
              <a:rPr lang="de-DE" err="1"/>
              <a:t>those</a:t>
            </a:r>
            <a:r>
              <a:rPr lang="de-DE"/>
              <a:t>:</a:t>
            </a:r>
          </a:p>
          <a:p>
            <a:pPr marL="1200150" lvl="2" indent="-285750">
              <a:buFont typeface="Arial" panose="020B0604020202020204" pitchFamily="34" charset="0"/>
              <a:buChar char="•"/>
            </a:pPr>
            <a:r>
              <a:rPr lang="de-DE"/>
              <a:t>Collection </a:t>
            </a:r>
            <a:r>
              <a:rPr lang="de-DE" err="1"/>
              <a:t>script</a:t>
            </a:r>
            <a:r>
              <a:rPr lang="de-DE"/>
              <a:t> </a:t>
            </a:r>
            <a:r>
              <a:rPr lang="de-DE" err="1"/>
              <a:t>stability</a:t>
            </a:r>
            <a:endParaRPr lang="de-DE"/>
          </a:p>
          <a:p>
            <a:pPr marL="1200150" lvl="2" indent="-285750">
              <a:buFont typeface="Arial" panose="020B0604020202020204" pitchFamily="34" charset="0"/>
              <a:buChar char="•"/>
            </a:pPr>
            <a:r>
              <a:rPr lang="de-DE"/>
              <a:t>File </a:t>
            </a:r>
            <a:r>
              <a:rPr lang="de-DE" err="1"/>
              <a:t>size</a:t>
            </a:r>
            <a:endParaRPr lang="de-DE"/>
          </a:p>
          <a:p>
            <a:pPr marL="1200150" lvl="2" indent="-285750">
              <a:buFont typeface="Arial" panose="020B0604020202020204" pitchFamily="34" charset="0"/>
              <a:buChar char="•"/>
            </a:pPr>
            <a:r>
              <a:rPr lang="de-DE" err="1"/>
              <a:t>Cleanup</a:t>
            </a:r>
            <a:r>
              <a:rPr lang="de-DE"/>
              <a:t> </a:t>
            </a:r>
            <a:r>
              <a:rPr lang="de-DE" err="1"/>
              <a:t>effort</a:t>
            </a:r>
            <a:endParaRPr lang="de-DE"/>
          </a:p>
          <a:p>
            <a:pPr marL="285750" indent="-285750">
              <a:buFont typeface="Arial" panose="020B0604020202020204" pitchFamily="34" charset="0"/>
              <a:buChar char="•"/>
            </a:pPr>
            <a:endParaRPr lang="de-DE">
              <a:solidFill>
                <a:srgbClr val="000000"/>
              </a:solidFill>
              <a:ea typeface="+mn-lt"/>
              <a:cs typeface="+mn-lt"/>
            </a:endParaRPr>
          </a:p>
          <a:p>
            <a:pPr marL="285750" indent="-285750">
              <a:buFont typeface="Arial" panose="020B0604020202020204" pitchFamily="34" charset="0"/>
              <a:buChar char="•"/>
            </a:pPr>
            <a:r>
              <a:rPr lang="de-DE" err="1"/>
              <a:t>Comparison</a:t>
            </a:r>
            <a:r>
              <a:rPr lang="de-DE"/>
              <a:t>:</a:t>
            </a:r>
          </a:p>
          <a:p>
            <a:pPr marL="1200150" lvl="2" indent="-285750">
              <a:buFont typeface="Arial" panose="020B0604020202020204" pitchFamily="34" charset="0"/>
              <a:buChar char="•"/>
            </a:pPr>
            <a:r>
              <a:rPr lang="de-DE"/>
              <a:t>Mann-Whitney-U Test p: </a:t>
            </a:r>
            <a:r>
              <a:rPr lang="de-DE">
                <a:ea typeface="+mn-lt"/>
                <a:cs typeface="+mn-lt"/>
              </a:rPr>
              <a:t>0.01</a:t>
            </a:r>
          </a:p>
          <a:p>
            <a:pPr marL="1200150" lvl="2" indent="-285750">
              <a:buFont typeface="Arial" panose="020B0604020202020204" pitchFamily="34" charset="0"/>
              <a:buChar char="•"/>
            </a:pPr>
            <a:r>
              <a:rPr lang="de-DE"/>
              <a:t>KDE and Q-Q </a:t>
            </a:r>
            <a:r>
              <a:rPr lang="de-DE" err="1"/>
              <a:t>are</a:t>
            </a:r>
            <a:r>
              <a:rPr lang="de-DE"/>
              <a:t> </a:t>
            </a:r>
            <a:r>
              <a:rPr lang="de-DE" err="1"/>
              <a:t>similar</a:t>
            </a:r>
            <a:endParaRPr lang="de-DE"/>
          </a:p>
          <a:p>
            <a:pPr marL="285750" indent="-285750">
              <a:buFont typeface="Arial" panose="020B0604020202020204" pitchFamily="34" charset="0"/>
              <a:buChar char="•"/>
            </a:pPr>
            <a:endParaRPr lang="de-DE"/>
          </a:p>
        </p:txBody>
      </p:sp>
      <p:sp>
        <p:nvSpPr>
          <p:cNvPr id="70" name="Titel 69">
            <a:extLst>
              <a:ext uri="{FF2B5EF4-FFF2-40B4-BE49-F238E27FC236}">
                <a16:creationId xmlns:a16="http://schemas.microsoft.com/office/drawing/2014/main" id="{72F8B832-877F-6C5D-B90C-FA866BAE5913}"/>
              </a:ext>
            </a:extLst>
          </p:cNvPr>
          <p:cNvSpPr>
            <a:spLocks noGrp="1"/>
          </p:cNvSpPr>
          <p:nvPr>
            <p:ph type="title"/>
          </p:nvPr>
        </p:nvSpPr>
        <p:spPr>
          <a:xfrm>
            <a:off x="845758" y="677133"/>
            <a:ext cx="3621088" cy="397287"/>
          </a:xfrm>
        </p:spPr>
        <p:txBody>
          <a:bodyPr/>
          <a:lstStyle/>
          <a:p>
            <a:r>
              <a:rPr lang="de-DE" sz="2400" err="1">
                <a:latin typeface="+mn-lt"/>
              </a:rPr>
              <a:t>Reducing</a:t>
            </a:r>
            <a:r>
              <a:rPr lang="de-DE" sz="2400">
                <a:latin typeface="+mn-lt"/>
              </a:rPr>
              <a:t> Volume</a:t>
            </a:r>
            <a:endParaRPr lang="de-DE" sz="2400"/>
          </a:p>
        </p:txBody>
      </p:sp>
    </p:spTree>
    <p:extLst>
      <p:ext uri="{BB962C8B-B14F-4D97-AF65-F5344CB8AC3E}">
        <p14:creationId xmlns:p14="http://schemas.microsoft.com/office/powerpoint/2010/main" val="3299647972"/>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2074</Words>
  <Application>Microsoft Macintosh PowerPoint</Application>
  <PresentationFormat>Widescreen</PresentationFormat>
  <Paragraphs>436</Paragraphs>
  <Slides>35</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Aptos</vt:lpstr>
      <vt:lpstr>Aptos Narrow</vt:lpstr>
      <vt:lpstr>Arial</vt:lpstr>
      <vt:lpstr>Calibri Light</vt:lpstr>
      <vt:lpstr>Rockwell</vt:lpstr>
      <vt:lpstr>Trade Gothic Next Light</vt:lpstr>
      <vt:lpstr>Wingdings</vt:lpstr>
      <vt:lpstr>Atlas</vt:lpstr>
      <vt:lpstr>Fantastic Trains (and when to find them)</vt:lpstr>
      <vt:lpstr>TEAM</vt:lpstr>
      <vt:lpstr>Motivation</vt:lpstr>
      <vt:lpstr>Key Questions:</vt:lpstr>
      <vt:lpstr>Stakeholder</vt:lpstr>
      <vt:lpstr>Visit our Github Repo!</vt:lpstr>
      <vt:lpstr>Part 1: </vt:lpstr>
      <vt:lpstr>DB API Marketplace</vt:lpstr>
      <vt:lpstr>Reducing Volume</vt:lpstr>
      <vt:lpstr> Data Collection</vt:lpstr>
      <vt:lpstr>PowerPoint Presentation</vt:lpstr>
      <vt:lpstr>PowerPoint Presentation</vt:lpstr>
      <vt:lpstr>Part 2: </vt:lpstr>
      <vt:lpstr>PowerPoint Presentation</vt:lpstr>
      <vt:lpstr>Average delay Germany</vt:lpstr>
      <vt:lpstr>Average delay germany</vt:lpstr>
      <vt:lpstr>PowerPoint Presentation</vt:lpstr>
      <vt:lpstr>Time Series Analysis</vt:lpstr>
      <vt:lpstr>Fit comparison</vt:lpstr>
      <vt:lpstr>Schedule distribution</vt:lpstr>
      <vt:lpstr>Planned Departures 04:00 PM</vt:lpstr>
      <vt:lpstr>Part 3:</vt:lpstr>
      <vt:lpstr>Delay Germany Heatmap</vt:lpstr>
      <vt:lpstr>PowerPoint Presentation</vt:lpstr>
      <vt:lpstr>Closer look:</vt:lpstr>
      <vt:lpstr>NRW Lines </vt:lpstr>
      <vt:lpstr>Paths</vt:lpstr>
      <vt:lpstr>PowerPoint Presentation</vt:lpstr>
      <vt:lpstr>Part 4: </vt:lpstr>
      <vt:lpstr>Findings</vt:lpstr>
      <vt:lpstr>Recommendation &amp;  Outlook</vt:lpstr>
      <vt:lpstr>We are open for job opportunities!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Michael Kampmann</cp:lastModifiedBy>
  <cp:revision>1</cp:revision>
  <dcterms:created xsi:type="dcterms:W3CDTF">2024-06-21T12:07:42Z</dcterms:created>
  <dcterms:modified xsi:type="dcterms:W3CDTF">2024-07-17T12:52:30Z</dcterms:modified>
</cp:coreProperties>
</file>